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59" r:id="rId5"/>
    <p:sldId id="501" r:id="rId6"/>
    <p:sldId id="448" r:id="rId7"/>
    <p:sldId id="447" r:id="rId8"/>
    <p:sldId id="500" r:id="rId9"/>
    <p:sldId id="461" r:id="rId10"/>
    <p:sldId id="464" r:id="rId11"/>
    <p:sldId id="442" r:id="rId12"/>
    <p:sldId id="508" r:id="rId13"/>
    <p:sldId id="511" r:id="rId14"/>
    <p:sldId id="512" r:id="rId15"/>
    <p:sldId id="504" r:id="rId16"/>
    <p:sldId id="514" r:id="rId17"/>
    <p:sldId id="503" r:id="rId18"/>
  </p:sldIdLst>
  <p:sldSz cx="9906000" cy="6858000" type="A4"/>
  <p:notesSz cx="6797675" cy="9926638"/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19847"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839694"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259540"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679387"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099234" algn="l" defTabSz="839694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519081" algn="l" defTabSz="839694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2938927" algn="l" defTabSz="839694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358774" algn="l" defTabSz="839694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024" userDrawn="1">
          <p15:clr>
            <a:srgbClr val="A4A3A4"/>
          </p15:clr>
        </p15:guide>
        <p15:guide id="4" orient="horz" pos="3884" userDrawn="1">
          <p15:clr>
            <a:srgbClr val="A4A3A4"/>
          </p15:clr>
        </p15:guide>
        <p15:guide id="5" pos="3120" userDrawn="1">
          <p15:clr>
            <a:srgbClr val="A4A3A4"/>
          </p15:clr>
        </p15:guide>
        <p15:guide id="6" pos="5842" userDrawn="1">
          <p15:clr>
            <a:srgbClr val="A4A3A4"/>
          </p15:clr>
        </p15:guide>
        <p15:guide id="7" pos="2440" userDrawn="1">
          <p15:clr>
            <a:srgbClr val="A4A3A4"/>
          </p15:clr>
        </p15:guide>
        <p15:guide id="8" pos="308" userDrawn="1">
          <p15:clr>
            <a:srgbClr val="A4A3A4"/>
          </p15:clr>
        </p15:guide>
        <p15:guide id="10" pos="2639" userDrawn="1">
          <p15:clr>
            <a:srgbClr val="A4A3A4"/>
          </p15:clr>
        </p15:guide>
        <p15:guide id="14" orient="horz" pos="2840" userDrawn="1">
          <p15:clr>
            <a:srgbClr val="A4A3A4"/>
          </p15:clr>
        </p15:guide>
        <p15:guide id="15" pos="312" userDrawn="1">
          <p15:clr>
            <a:srgbClr val="A4A3A4"/>
          </p15:clr>
        </p15:guide>
        <p15:guide id="17" orient="horz" pos="2837" userDrawn="1">
          <p15:clr>
            <a:srgbClr val="A4A3A4"/>
          </p15:clr>
        </p15:guide>
        <p15:guide id="18" orient="horz" pos="754" userDrawn="1">
          <p15:clr>
            <a:srgbClr val="A4A3A4"/>
          </p15:clr>
        </p15:guide>
        <p15:guide id="22" pos="3953" userDrawn="1">
          <p15:clr>
            <a:srgbClr val="A4A3A4"/>
          </p15:clr>
        </p15:guide>
        <p15:guide id="23" pos="2610" userDrawn="1">
          <p15:clr>
            <a:srgbClr val="A4A3A4"/>
          </p15:clr>
        </p15:guide>
        <p15:guide id="24" pos="3936" userDrawn="1">
          <p15:clr>
            <a:srgbClr val="A4A3A4"/>
          </p15:clr>
        </p15:guide>
        <p15:guide id="25" orient="horz" pos="1049" userDrawn="1">
          <p15:clr>
            <a:srgbClr val="A4A3A4"/>
          </p15:clr>
        </p15:guide>
        <p15:guide id="26" orient="horz" pos="24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DCB"/>
    <a:srgbClr val="FFDE01"/>
    <a:srgbClr val="818286"/>
    <a:srgbClr val="C41F3F"/>
    <a:srgbClr val="D2DFE7"/>
    <a:srgbClr val="EC8542"/>
    <a:srgbClr val="B8CCDA"/>
    <a:srgbClr val="C3D4DF"/>
    <a:srgbClr val="8EB9C2"/>
    <a:srgbClr val="438B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82834" autoAdjust="0"/>
  </p:normalViewPr>
  <p:slideViewPr>
    <p:cSldViewPr snapToGrid="0">
      <p:cViewPr varScale="1">
        <p:scale>
          <a:sx n="93" d="100"/>
          <a:sy n="93" d="100"/>
        </p:scale>
        <p:origin x="2028" y="72"/>
      </p:cViewPr>
      <p:guideLst>
        <p:guide orient="horz" pos="2024"/>
        <p:guide orient="horz" pos="3884"/>
        <p:guide pos="3120"/>
        <p:guide pos="5842"/>
        <p:guide pos="2440"/>
        <p:guide pos="308"/>
        <p:guide pos="2639"/>
        <p:guide orient="horz" pos="2840"/>
        <p:guide pos="312"/>
        <p:guide orient="horz" pos="2837"/>
        <p:guide orient="horz" pos="754"/>
        <p:guide pos="3953"/>
        <p:guide pos="2610"/>
        <p:guide pos="3936"/>
        <p:guide orient="horz" pos="1049"/>
        <p:guide orient="horz" pos="24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3936" y="6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4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8D92ABBA-5593-47D0-9C16-83CD2D870ECF}" type="datetimeFigureOut">
              <a:rPr lang="ko-KR" altLang="en-US"/>
              <a:pPr>
                <a:defRPr/>
              </a:pPr>
              <a:t>2018-10-29</a:t>
            </a:fld>
            <a:endParaRPr lang="en-US" altLang="ko-KR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4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4" y="9428584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0D07163-4562-4169-B186-10DF9BAEE1E8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352582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9" y="0"/>
            <a:ext cx="2946400" cy="496888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683D019E-6905-4FFC-B0C8-3A559DF54D63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6" tIns="45718" rIns="91436" bIns="4571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1" y="4776789"/>
            <a:ext cx="5438775" cy="3908425"/>
          </a:xfrm>
          <a:prstGeom prst="rect">
            <a:avLst/>
          </a:prstGeom>
        </p:spPr>
        <p:txBody>
          <a:bodyPr vert="horz" lIns="91436" tIns="45718" rIns="91436" bIns="4571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9" y="9429750"/>
            <a:ext cx="2946400" cy="496888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D9D61615-7514-42CA-9F0E-7306869AD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077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61615-7514-42CA-9F0E-7306869AD41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500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/>
              <a:t>지금부터 정품인증솔루션</a:t>
            </a:r>
            <a:r>
              <a:rPr lang="en-US" altLang="ko-KR"/>
              <a:t>, ICS </a:t>
            </a:r>
            <a:r>
              <a:rPr lang="ko-KR" altLang="en-US"/>
              <a:t>와 </a:t>
            </a:r>
            <a:r>
              <a:rPr lang="en-US" altLang="ko-KR"/>
              <a:t>Hyperledger Fabric</a:t>
            </a:r>
            <a:r>
              <a:rPr lang="ko-KR" altLang="en-US"/>
              <a:t>을 어떻게 연결되는지 목표 시스템에 대해 말씀드리겠습니다</a:t>
            </a:r>
            <a:r>
              <a:rPr lang="en-US" altLang="ko-KR"/>
              <a:t>.</a:t>
            </a:r>
          </a:p>
          <a:p>
            <a:pPr algn="l"/>
            <a:r>
              <a:rPr lang="ko-KR" altLang="en-US"/>
              <a:t>마리화나 생산업자는 </a:t>
            </a:r>
            <a:r>
              <a:rPr lang="en-US" altLang="ko-KR"/>
              <a:t>ICS coud system</a:t>
            </a:r>
            <a:r>
              <a:rPr lang="ko-KR" altLang="en-US"/>
              <a:t>에 생산내역을 등록</a:t>
            </a:r>
            <a:r>
              <a:rPr lang="en-US" altLang="ko-KR"/>
              <a:t>, </a:t>
            </a:r>
            <a:r>
              <a:rPr lang="ko-KR" altLang="en-US"/>
              <a:t>수정</a:t>
            </a:r>
            <a:r>
              <a:rPr lang="en-US" altLang="ko-KR"/>
              <a:t>, </a:t>
            </a:r>
            <a:r>
              <a:rPr lang="ko-KR" altLang="en-US"/>
              <a:t>삭제</a:t>
            </a:r>
            <a:r>
              <a:rPr lang="en-US" altLang="ko-KR"/>
              <a:t>, </a:t>
            </a:r>
            <a:r>
              <a:rPr lang="ko-KR" altLang="en-US"/>
              <a:t>조회 업무를 수행하고</a:t>
            </a:r>
            <a:endParaRPr lang="en-US" altLang="ko-KR"/>
          </a:p>
          <a:p>
            <a:pPr algn="l"/>
            <a:r>
              <a:rPr lang="ko-KR" altLang="en-US"/>
              <a:t>마리화나 관계업종에서는 </a:t>
            </a:r>
            <a:r>
              <a:rPr lang="en-US" altLang="ko-KR"/>
              <a:t>ICS coud system</a:t>
            </a:r>
            <a:r>
              <a:rPr lang="ko-KR" altLang="en-US"/>
              <a:t>에  가공과정</a:t>
            </a:r>
            <a:r>
              <a:rPr lang="en-US" altLang="ko-KR"/>
              <a:t>, </a:t>
            </a:r>
            <a:r>
              <a:rPr lang="ko-KR" altLang="en-US"/>
              <a:t>유통과정</a:t>
            </a:r>
            <a:r>
              <a:rPr lang="en-US" altLang="ko-KR"/>
              <a:t>, </a:t>
            </a:r>
            <a:r>
              <a:rPr lang="ko-KR" altLang="en-US"/>
              <a:t>판매처내역 등을 등록</a:t>
            </a:r>
            <a:r>
              <a:rPr lang="en-US" altLang="ko-KR"/>
              <a:t>,</a:t>
            </a:r>
            <a:r>
              <a:rPr lang="ko-KR" altLang="en-US"/>
              <a:t>수정</a:t>
            </a:r>
            <a:r>
              <a:rPr lang="en-US" altLang="ko-KR"/>
              <a:t>,</a:t>
            </a:r>
            <a:r>
              <a:rPr lang="ko-KR" altLang="en-US"/>
              <a:t>삭제</a:t>
            </a:r>
            <a:r>
              <a:rPr lang="en-US" altLang="ko-KR"/>
              <a:t>,</a:t>
            </a:r>
            <a:r>
              <a:rPr lang="ko-KR" altLang="en-US"/>
              <a:t>조회 업무를 수행</a:t>
            </a:r>
            <a:endParaRPr lang="en-US" altLang="ko-KR"/>
          </a:p>
          <a:p>
            <a:pPr algn="l"/>
            <a:r>
              <a:rPr lang="ko-KR" altLang="en-US"/>
              <a:t>마리화나 최종소비자는 </a:t>
            </a:r>
            <a:r>
              <a:rPr lang="en-US" altLang="ko-KR"/>
              <a:t>ICS coud system</a:t>
            </a:r>
            <a:r>
              <a:rPr lang="ko-KR" altLang="en-US"/>
              <a:t>에서 정품여부를 확인하는 업무를 수행합니다</a:t>
            </a:r>
            <a:r>
              <a:rPr lang="en-US" altLang="ko-KR"/>
              <a:t>.</a:t>
            </a:r>
          </a:p>
          <a:p>
            <a:pPr algn="l"/>
            <a:r>
              <a:rPr lang="ko-KR" altLang="en-US"/>
              <a:t>여기에서 </a:t>
            </a:r>
            <a:r>
              <a:rPr lang="en-US" altLang="ko-KR"/>
              <a:t>ICS SYSTEM</a:t>
            </a:r>
            <a:r>
              <a:rPr lang="ko-KR" altLang="en-US"/>
              <a:t>에서는 </a:t>
            </a:r>
            <a:r>
              <a:rPr lang="en-US" altLang="ko-KR"/>
              <a:t>Cloud database</a:t>
            </a:r>
            <a:r>
              <a:rPr lang="ko-KR" altLang="en-US"/>
              <a:t>에 처리하는 프로그램을 그대로 유지하면서</a:t>
            </a:r>
            <a:endParaRPr lang="en-US" altLang="ko-KR"/>
          </a:p>
          <a:p>
            <a:pPr algn="l"/>
            <a:r>
              <a:rPr lang="en-US" altLang="ko-KR"/>
              <a:t>Blockchain API</a:t>
            </a:r>
            <a:r>
              <a:rPr lang="ko-KR" altLang="en-US"/>
              <a:t>를 호출해주시면 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61615-7514-42CA-9F0E-7306869AD41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242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Blockchain</a:t>
            </a:r>
            <a:r>
              <a:rPr lang="en-US" altLang="ko-KR" baseline="0" smtClean="0"/>
              <a:t> infrastructure</a:t>
            </a:r>
            <a:r>
              <a:rPr lang="ko-KR" altLang="en-US" baseline="0" smtClean="0"/>
              <a:t>에 대해 간략히 말씀드리겠습니다</a:t>
            </a:r>
            <a:r>
              <a:rPr lang="en-US" altLang="ko-KR" baseline="0" smtClean="0"/>
              <a:t>.</a:t>
            </a:r>
          </a:p>
          <a:p>
            <a:r>
              <a:rPr lang="en-US" altLang="ko-KR" b="1" baseline="0" smtClean="0"/>
              <a:t>Membership service</a:t>
            </a:r>
          </a:p>
          <a:p>
            <a:r>
              <a:rPr lang="ko-KR" altLang="en-US"/>
              <a:t>    블록체인 네트워크에서 발생하는 인증과정을 서비스합니다</a:t>
            </a:r>
            <a:r>
              <a:rPr lang="en-US" altLang="ko-KR"/>
              <a:t>. </a:t>
            </a:r>
            <a:r>
              <a:rPr lang="ko-KR" altLang="en-US" smtClean="0"/>
              <a:t/>
            </a:r>
            <a:br>
              <a:rPr lang="ko-KR" altLang="en-US" smtClean="0"/>
            </a:br>
            <a:r>
              <a:rPr lang="ko-KR" altLang="en-US" smtClean="0"/>
              <a:t>    </a:t>
            </a:r>
            <a:r>
              <a:rPr lang="ko-KR" altLang="en-US"/>
              <a:t>또한 </a:t>
            </a:r>
            <a:r>
              <a:rPr lang="en-US" altLang="ko-KR"/>
              <a:t>PKI, </a:t>
            </a:r>
            <a:r>
              <a:rPr lang="ko-KR" altLang="en-US"/>
              <a:t>분산화</a:t>
            </a:r>
            <a:r>
              <a:rPr lang="en-US" altLang="ko-KR"/>
              <a:t>/</a:t>
            </a:r>
            <a:r>
              <a:rPr lang="ko-KR" altLang="en-US"/>
              <a:t>합의 컴포넌트 등을 </a:t>
            </a:r>
            <a:r>
              <a:rPr lang="en-US" altLang="ko-KR"/>
              <a:t>Non-permissioned </a:t>
            </a:r>
            <a:r>
              <a:rPr lang="ko-KR" altLang="en-US"/>
              <a:t>블록체인에서 </a:t>
            </a:r>
            <a:r>
              <a:rPr lang="en-US" altLang="ko-KR"/>
              <a:t>Permissioned </a:t>
            </a:r>
            <a:r>
              <a:rPr lang="ko-KR" altLang="en-US"/>
              <a:t>블록체인으로 변환하는 과정을 진행합니다</a:t>
            </a:r>
            <a:r>
              <a:rPr lang="en-US" altLang="ko-KR"/>
              <a:t>. </a:t>
            </a:r>
          </a:p>
          <a:p>
            <a:r>
              <a:rPr lang="en-US" altLang="ko-KR" b="1"/>
              <a:t>Blockchain service</a:t>
            </a:r>
          </a:p>
          <a:p>
            <a:r>
              <a:rPr lang="en-US" altLang="ko-KR"/>
              <a:t>    </a:t>
            </a:r>
            <a:r>
              <a:rPr lang="ko-KR" altLang="en-US"/>
              <a:t>블록체인은 </a:t>
            </a:r>
            <a:r>
              <a:rPr lang="en-US" altLang="ko-KR"/>
              <a:t>HTTP/2 </a:t>
            </a:r>
            <a:r>
              <a:rPr lang="ko-KR" altLang="en-US"/>
              <a:t>표준을 기반으로 하는 </a:t>
            </a:r>
            <a:r>
              <a:rPr lang="en-US" altLang="ko-KR"/>
              <a:t>P2P </a:t>
            </a:r>
            <a:r>
              <a:rPr lang="ko-KR" altLang="en-US"/>
              <a:t>프로토콜을 이용해서 분산 원장들을 관리합니다</a:t>
            </a:r>
            <a:r>
              <a:rPr lang="en-US" altLang="ko-KR"/>
              <a:t>.</a:t>
            </a:r>
          </a:p>
          <a:p>
            <a:r>
              <a:rPr lang="en-US" altLang="ko-KR"/>
              <a:t>    </a:t>
            </a:r>
            <a:r>
              <a:rPr lang="ko-KR" altLang="en-US"/>
              <a:t>또한 해시 알고리즘을 이용해서 </a:t>
            </a:r>
            <a:r>
              <a:rPr lang="en-US" altLang="ko-KR"/>
              <a:t>World State</a:t>
            </a:r>
            <a:r>
              <a:rPr lang="ko-KR" altLang="en-US"/>
              <a:t>를 복제하는 방식으로 데이터를 가장 효율적으로 관리할 수 있는 구조로 되어있습니다</a:t>
            </a:r>
            <a:r>
              <a:rPr lang="en-US" altLang="ko-KR"/>
              <a:t>.</a:t>
            </a:r>
          </a:p>
          <a:p>
            <a:r>
              <a:rPr lang="en-US" altLang="ko-KR" b="1"/>
              <a:t>Chaincode Service</a:t>
            </a:r>
          </a:p>
          <a:p>
            <a:r>
              <a:rPr lang="en-US" altLang="ko-KR"/>
              <a:t>    VP(Validating peer)</a:t>
            </a:r>
            <a:r>
              <a:rPr lang="ko-KR" altLang="en-US"/>
              <a:t>노드에서 가장 안전하고 가벼운 방법으로 체인코드가 실행되도록 보장합니다</a:t>
            </a:r>
            <a:r>
              <a:rPr lang="en-US" altLang="ko-KR"/>
              <a:t>.</a:t>
            </a:r>
          </a:p>
          <a:p>
            <a:r>
              <a:rPr lang="en-US" altLang="ko-KR"/>
              <a:t>    Go, Java, Node.js </a:t>
            </a:r>
            <a:r>
              <a:rPr lang="ko-KR" altLang="en-US"/>
              <a:t>등 다양한 언어를 사용할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61615-7514-42CA-9F0E-7306869AD41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013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20</a:t>
            </a:r>
            <a:r>
              <a:rPr lang="ko-KR" altLang="en-US" smtClean="0"/>
              <a:t>여개의 기초 지식을 바탕으로</a:t>
            </a:r>
            <a:r>
              <a:rPr lang="en-US" altLang="ko-KR" smtClean="0"/>
              <a:t>, </a:t>
            </a:r>
            <a:r>
              <a:rPr lang="ko-KR" altLang="en-US" smtClean="0"/>
              <a:t>기본적인 </a:t>
            </a:r>
            <a:r>
              <a:rPr lang="en-US" altLang="ko-KR" smtClean="0"/>
              <a:t>7</a:t>
            </a:r>
            <a:r>
              <a:rPr lang="ko-KR" altLang="en-US" smtClean="0"/>
              <a:t>개의 </a:t>
            </a:r>
            <a:r>
              <a:rPr lang="en-US" altLang="ko-KR" smtClean="0"/>
              <a:t>binary</a:t>
            </a:r>
            <a:r>
              <a:rPr lang="ko-KR" altLang="en-US" baseline="0" smtClean="0"/>
              <a:t>를 구현하고</a:t>
            </a:r>
            <a:r>
              <a:rPr lang="en-US" altLang="ko-KR" baseline="0" smtClean="0"/>
              <a:t>, 4</a:t>
            </a:r>
            <a:r>
              <a:rPr lang="ko-KR" altLang="en-US" baseline="0" smtClean="0"/>
              <a:t>개 단계를 반복적으로 수행한 뒤에</a:t>
            </a:r>
            <a:endParaRPr lang="en-US" altLang="ko-KR" baseline="0" smtClean="0"/>
          </a:p>
          <a:p>
            <a:pPr defTabSz="908274"/>
            <a:r>
              <a:rPr lang="ko-KR" altLang="en-US" baseline="0" smtClean="0"/>
              <a:t>비로서 </a:t>
            </a:r>
            <a:r>
              <a:rPr lang="en-US" altLang="ko-KR" smtClean="0"/>
              <a:t>Blockchain</a:t>
            </a:r>
            <a:r>
              <a:rPr lang="en-US" altLang="ko-KR" baseline="0" smtClean="0"/>
              <a:t> infrastructure</a:t>
            </a:r>
            <a:r>
              <a:rPr lang="ko-KR" altLang="en-US" baseline="0" smtClean="0"/>
              <a:t>을 활용할 수가 있습니다</a:t>
            </a:r>
            <a:r>
              <a:rPr lang="en-US" altLang="ko-KR" baseline="0" smtClean="0"/>
              <a:t>.</a:t>
            </a: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61615-7514-42CA-9F0E-7306869AD41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121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/>
              <a:t>현재 작업은</a:t>
            </a:r>
            <a:r>
              <a:rPr lang="en-US" altLang="ko-KR"/>
              <a:t>TF</a:t>
            </a:r>
            <a:r>
              <a:rPr lang="ko-KR" altLang="en-US"/>
              <a:t>를 위한 </a:t>
            </a:r>
            <a:r>
              <a:rPr lang="en-US" altLang="ko-KR"/>
              <a:t>hyperledger fabric Network </a:t>
            </a:r>
            <a:r>
              <a:rPr lang="ko-KR" altLang="en-US"/>
              <a:t>구축 완료 단계입니다</a:t>
            </a:r>
            <a:endParaRPr lang="en-US" altLang="ko-KR"/>
          </a:p>
          <a:p>
            <a:pPr algn="l"/>
            <a:endParaRPr lang="en-US" altLang="ko-KR"/>
          </a:p>
          <a:p>
            <a:pPr algn="l"/>
            <a:r>
              <a:rPr lang="ko-KR" altLang="en-US"/>
              <a:t>단계별로 살펴보면 </a:t>
            </a:r>
            <a:endParaRPr lang="en-US" altLang="ko-KR"/>
          </a:p>
          <a:p>
            <a:pPr algn="l"/>
            <a:r>
              <a:rPr lang="en-US" altLang="ko-KR"/>
              <a:t>9</a:t>
            </a:r>
            <a:r>
              <a:rPr lang="ko-KR" altLang="en-US"/>
              <a:t>월까지 기초적인 단계를 완료 되었습니다</a:t>
            </a:r>
            <a:r>
              <a:rPr lang="en-US" altLang="ko-KR"/>
              <a:t>.</a:t>
            </a:r>
          </a:p>
          <a:p>
            <a:pPr algn="l"/>
            <a:r>
              <a:rPr lang="en-US" altLang="ko-KR"/>
              <a:t>11</a:t>
            </a:r>
            <a:r>
              <a:rPr lang="ko-KR" altLang="en-US"/>
              <a:t>월 까지 </a:t>
            </a:r>
            <a:r>
              <a:rPr lang="en-US" altLang="ko-KR"/>
              <a:t>Binary</a:t>
            </a:r>
            <a:r>
              <a:rPr lang="ko-KR" altLang="en-US"/>
              <a:t>를 기준으로 </a:t>
            </a:r>
            <a:r>
              <a:rPr lang="en-US" altLang="ko-KR"/>
              <a:t>Network configuration, policy, identity</a:t>
            </a:r>
            <a:r>
              <a:rPr lang="ko-KR" altLang="en-US"/>
              <a:t>에 대한 구축 완료 예정입니다</a:t>
            </a:r>
            <a:r>
              <a:rPr lang="en-US" altLang="ko-KR"/>
              <a:t>.</a:t>
            </a:r>
          </a:p>
          <a:p>
            <a:pPr algn="l"/>
            <a:r>
              <a:rPr lang="ko-KR" altLang="en-US"/>
              <a:t>이 단계에서 </a:t>
            </a:r>
            <a:r>
              <a:rPr lang="en-US" altLang="ko-KR"/>
              <a:t>DB, Network, </a:t>
            </a:r>
            <a:r>
              <a:rPr lang="ko-KR" altLang="en-US"/>
              <a:t>보안</a:t>
            </a:r>
            <a:r>
              <a:rPr lang="en-US" altLang="ko-KR"/>
              <a:t>, CA </a:t>
            </a:r>
            <a:r>
              <a:rPr lang="ko-KR" altLang="en-US"/>
              <a:t>등 각 전문가들에게 검증 및 협의 하는 과정이 필요하여</a:t>
            </a:r>
            <a:endParaRPr lang="en-US" altLang="ko-KR"/>
          </a:p>
          <a:p>
            <a:pPr algn="l"/>
            <a:r>
              <a:rPr lang="ko-KR" altLang="en-US"/>
              <a:t>외부 전문가의 조언을 받아 적용 중에 있습니다</a:t>
            </a:r>
            <a:r>
              <a:rPr lang="en-US" altLang="ko-KR"/>
              <a:t>.</a:t>
            </a:r>
          </a:p>
          <a:p>
            <a:pPr algn="l"/>
            <a:endParaRPr lang="en-US" altLang="ko-KR"/>
          </a:p>
          <a:p>
            <a:pPr algn="l"/>
            <a:r>
              <a:rPr lang="en-US" altLang="ko-KR"/>
              <a:t>12</a:t>
            </a:r>
            <a:r>
              <a:rPr lang="ko-KR" altLang="en-US"/>
              <a:t>월에는 정품인증솔루션을 블록체인에 올리는 작업을 진행합니다</a:t>
            </a:r>
            <a:r>
              <a:rPr lang="en-US" altLang="ko-KR"/>
              <a:t>.</a:t>
            </a:r>
          </a:p>
          <a:p>
            <a:pPr algn="l"/>
            <a:r>
              <a:rPr lang="ko-KR" altLang="en-US"/>
              <a:t>앞에서 잠시 보셨듯이 </a:t>
            </a:r>
            <a:r>
              <a:rPr lang="en-US" altLang="ko-KR"/>
              <a:t>Ics app </a:t>
            </a:r>
            <a:r>
              <a:rPr lang="ko-KR" altLang="en-US"/>
              <a:t>또는 </a:t>
            </a:r>
            <a:r>
              <a:rPr lang="en-US" altLang="ko-KR"/>
              <a:t>Web </a:t>
            </a:r>
            <a:r>
              <a:rPr lang="ko-KR" altLang="en-US"/>
              <a:t>화면에서 추가하실 부분은 우리가 제공하는 </a:t>
            </a:r>
            <a:r>
              <a:rPr lang="en-US" altLang="ko-KR"/>
              <a:t>API</a:t>
            </a:r>
            <a:r>
              <a:rPr lang="ko-KR" altLang="en-US"/>
              <a:t>를 호출해주시면 됩니다</a:t>
            </a:r>
            <a:r>
              <a:rPr lang="en-US" altLang="ko-KR"/>
              <a:t>.</a:t>
            </a:r>
          </a:p>
          <a:p>
            <a:pPr algn="l"/>
            <a:r>
              <a:rPr lang="ko-KR" altLang="en-US"/>
              <a:t>마지막으로 </a:t>
            </a:r>
            <a:r>
              <a:rPr lang="en-US" altLang="ko-KR"/>
              <a:t>Ics </a:t>
            </a:r>
            <a:r>
              <a:rPr lang="ko-KR" altLang="en-US"/>
              <a:t>적용에 따른 </a:t>
            </a:r>
            <a:r>
              <a:rPr lang="en-US" altLang="ko-KR"/>
              <a:t>Network</a:t>
            </a:r>
            <a:r>
              <a:rPr lang="ko-KR" altLang="en-US"/>
              <a:t>를 수정한 뒤 </a:t>
            </a:r>
            <a:r>
              <a:rPr lang="en-US" altLang="ko-KR"/>
              <a:t>Cloud</a:t>
            </a:r>
            <a:r>
              <a:rPr lang="ko-KR" altLang="en-US"/>
              <a:t>에 적용합니다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61615-7514-42CA-9F0E-7306869AD41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286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/>
              <a:t>지금 보여드리는 화면은 </a:t>
            </a:r>
            <a:r>
              <a:rPr lang="en-US" altLang="ko-KR"/>
              <a:t>ICS</a:t>
            </a:r>
            <a:r>
              <a:rPr lang="ko-KR" altLang="en-US"/>
              <a:t>가 적용되지 않는 현재까지의 블록체인 네트워크 구성된 모습입니다</a:t>
            </a:r>
            <a:r>
              <a:rPr lang="en-US" altLang="ko-KR"/>
              <a:t>.</a:t>
            </a:r>
          </a:p>
          <a:p>
            <a:pPr algn="l"/>
            <a:endParaRPr lang="en-US" altLang="ko-KR"/>
          </a:p>
          <a:p>
            <a:pPr algn="l"/>
            <a:r>
              <a:rPr lang="en-US" altLang="ko-KR"/>
              <a:t>1</a:t>
            </a:r>
            <a:r>
              <a:rPr lang="ko-KR" altLang="en-US"/>
              <a:t>번은 향후 </a:t>
            </a:r>
            <a:r>
              <a:rPr lang="en-US" altLang="ko-KR"/>
              <a:t>ics</a:t>
            </a:r>
            <a:r>
              <a:rPr lang="ko-KR" altLang="en-US"/>
              <a:t>로 변경될 부분 이며</a:t>
            </a:r>
            <a:endParaRPr lang="en-US" altLang="ko-KR"/>
          </a:p>
          <a:p>
            <a:pPr algn="l"/>
            <a:r>
              <a:rPr lang="en-US" altLang="ko-KR"/>
              <a:t>2</a:t>
            </a:r>
            <a:r>
              <a:rPr lang="ko-KR" altLang="en-US"/>
              <a:t>번은 블록체인 네트워크의 내부 모습니다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61615-7514-42CA-9F0E-7306869AD41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024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/>
              <a:t>오늘 회의 주제는 </a:t>
            </a:r>
            <a:r>
              <a:rPr lang="en-US" altLang="ko-KR"/>
              <a:t>ICS </a:t>
            </a:r>
            <a:r>
              <a:rPr lang="ko-KR" altLang="en-US"/>
              <a:t>블록체인 입니다</a:t>
            </a:r>
            <a:r>
              <a:rPr lang="en-US" altLang="ko-KR"/>
              <a:t>. </a:t>
            </a:r>
          </a:p>
          <a:p>
            <a:pPr algn="l"/>
            <a:r>
              <a:rPr lang="ko-KR" altLang="en-US"/>
              <a:t>본론으로 들어가기 전에</a:t>
            </a:r>
            <a:r>
              <a:rPr lang="en-US" altLang="ko-KR"/>
              <a:t>, </a:t>
            </a:r>
            <a:r>
              <a:rPr lang="ko-KR" altLang="en-US"/>
              <a:t>블록체인이 무엇인가</a:t>
            </a:r>
            <a:r>
              <a:rPr lang="en-US" altLang="ko-KR"/>
              <a:t>? </a:t>
            </a:r>
            <a:r>
              <a:rPr lang="ko-KR" altLang="en-US"/>
              <a:t>하는 것에 대해 이야기 하고자 합니다</a:t>
            </a:r>
            <a:r>
              <a:rPr lang="en-US" altLang="ko-KR"/>
              <a:t>.</a:t>
            </a:r>
          </a:p>
          <a:p>
            <a:pPr algn="l"/>
            <a:r>
              <a:rPr lang="ko-KR" altLang="en-US"/>
              <a:t>이 설명이 끝났을때</a:t>
            </a:r>
            <a:r>
              <a:rPr lang="en-US" altLang="ko-KR"/>
              <a:t>, </a:t>
            </a:r>
            <a:r>
              <a:rPr lang="ko-KR" altLang="en-US"/>
              <a:t>아</a:t>
            </a:r>
            <a:r>
              <a:rPr lang="en-US" altLang="ko-KR"/>
              <a:t>~ </a:t>
            </a:r>
            <a:r>
              <a:rPr lang="ko-KR" altLang="en-US"/>
              <a:t>이게 블록체인이구나</a:t>
            </a:r>
            <a:r>
              <a:rPr lang="en-US" altLang="ko-KR"/>
              <a:t>. </a:t>
            </a:r>
            <a:r>
              <a:rPr lang="ko-KR" altLang="en-US"/>
              <a:t>이렇게 사용하는 물건이였구나 하는 느낌을 받고 향후 발전된 모습으로 나아갈 수 있기를 바랍니다</a:t>
            </a:r>
            <a:r>
              <a:rPr lang="en-US" altLang="ko-KR"/>
              <a:t>.</a:t>
            </a:r>
          </a:p>
          <a:p>
            <a:pPr algn="l"/>
            <a:r>
              <a:rPr lang="ko-KR" altLang="en-US"/>
              <a:t>자</a:t>
            </a:r>
            <a:r>
              <a:rPr lang="en-US" altLang="ko-KR"/>
              <a:t>, </a:t>
            </a:r>
            <a:r>
              <a:rPr lang="ko-KR" altLang="en-US"/>
              <a:t>그럼 지금부터 시작하겠습니다</a:t>
            </a:r>
            <a:r>
              <a:rPr lang="en-US" altLang="ko-KR"/>
              <a:t>.</a:t>
            </a:r>
          </a:p>
          <a:p>
            <a:pPr algn="l"/>
            <a:r>
              <a:rPr lang="ko-KR" altLang="en-US"/>
              <a:t>블록체인이 무엇일까요</a:t>
            </a:r>
            <a:r>
              <a:rPr lang="en-US" altLang="ko-KR"/>
              <a:t>?  </a:t>
            </a:r>
            <a:r>
              <a:rPr lang="ko-KR" altLang="en-US"/>
              <a:t>도대체 무엇이기에 매일 메스컴에 올라올까요</a:t>
            </a:r>
            <a:r>
              <a:rPr lang="en-US" altLang="ko-KR"/>
              <a:t>? </a:t>
            </a:r>
            <a:r>
              <a:rPr lang="ko-KR" altLang="en-US"/>
              <a:t>많은 자료가 구글에도 있지만</a:t>
            </a:r>
            <a:r>
              <a:rPr lang="en-US" altLang="ko-KR"/>
              <a:t>,</a:t>
            </a:r>
          </a:p>
          <a:p>
            <a:pPr algn="l"/>
            <a:r>
              <a:rPr lang="ko-KR" altLang="en-US"/>
              <a:t>저는 아주 간단한 예시를 들어 설명을 하고자 합니다</a:t>
            </a:r>
            <a:r>
              <a:rPr lang="en-US" altLang="ko-KR"/>
              <a:t>.</a:t>
            </a:r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61615-7514-42CA-9F0E-7306869AD41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21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/>
              <a:t>어느날</a:t>
            </a:r>
            <a:r>
              <a:rPr lang="en-US" altLang="ko-KR"/>
              <a:t>, </a:t>
            </a:r>
            <a:r>
              <a:rPr lang="ko-KR" altLang="en-US"/>
              <a:t>친구에게서 애경사가 있다고 연락이 왔습니다</a:t>
            </a:r>
            <a:r>
              <a:rPr lang="en-US" altLang="ko-KR"/>
              <a:t>.</a:t>
            </a:r>
          </a:p>
          <a:p>
            <a:pPr algn="l"/>
            <a:r>
              <a:rPr lang="ko-KR" altLang="en-US"/>
              <a:t>그런데 하필 공교롭게도 그날은 아주 중요한 출장이 예정되어 있습니다</a:t>
            </a:r>
            <a:r>
              <a:rPr lang="en-US" altLang="ko-KR"/>
              <a:t>.</a:t>
            </a:r>
          </a:p>
          <a:p>
            <a:pPr algn="l"/>
            <a:r>
              <a:rPr lang="ko-KR" altLang="en-US"/>
              <a:t>출장으로 참석하지 못하지만</a:t>
            </a:r>
            <a:r>
              <a:rPr lang="en-US" altLang="ko-KR"/>
              <a:t>, </a:t>
            </a:r>
            <a:r>
              <a:rPr lang="ko-KR" altLang="en-US"/>
              <a:t>축의금을 송금하려고 인터넷뱅킹에 들어갔습니다</a:t>
            </a:r>
            <a:r>
              <a:rPr lang="en-US" altLang="ko-KR"/>
              <a:t>.</a:t>
            </a:r>
          </a:p>
          <a:p>
            <a:pPr algn="l"/>
            <a:r>
              <a:rPr lang="ko-KR" altLang="en-US"/>
              <a:t>잔고를 확인하고</a:t>
            </a:r>
            <a:r>
              <a:rPr lang="en-US" altLang="ko-KR"/>
              <a:t>, </a:t>
            </a:r>
            <a:r>
              <a:rPr lang="ko-KR" altLang="en-US"/>
              <a:t>계좌번호를 입력하고</a:t>
            </a:r>
            <a:r>
              <a:rPr lang="en-US" altLang="ko-KR"/>
              <a:t>, </a:t>
            </a:r>
            <a:r>
              <a:rPr lang="ko-KR" altLang="en-US"/>
              <a:t>금액을 입력하고</a:t>
            </a:r>
            <a:r>
              <a:rPr lang="en-US" altLang="ko-KR"/>
              <a:t>, </a:t>
            </a:r>
            <a:r>
              <a:rPr lang="ko-KR" altLang="en-US"/>
              <a:t>송금 버튼을 클릭하였습니다</a:t>
            </a:r>
            <a:r>
              <a:rPr lang="en-US" altLang="ko-KR"/>
              <a:t>.</a:t>
            </a:r>
          </a:p>
          <a:p>
            <a:pPr algn="l"/>
            <a:r>
              <a:rPr lang="ko-KR" altLang="en-US"/>
              <a:t>그러자 아주 놀라운 일이 벌어졌습니다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61615-7514-42CA-9F0E-7306869AD41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523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/>
              <a:t>전세계에 있는 사람들이 나의 송금 거래가 정당한것인지</a:t>
            </a:r>
            <a:r>
              <a:rPr lang="en-US" altLang="ko-KR"/>
              <a:t> </a:t>
            </a:r>
            <a:r>
              <a:rPr lang="ko-KR" altLang="en-US"/>
              <a:t>서로 확인하기 시작하는 것입니다</a:t>
            </a:r>
            <a:r>
              <a:rPr lang="en-US" altLang="ko-KR"/>
              <a:t>.</a:t>
            </a:r>
          </a:p>
          <a:p>
            <a:pPr algn="l"/>
            <a:r>
              <a:rPr lang="ko-KR" altLang="en-US"/>
              <a:t>이 확인 절차가 완료되어야 비로소 내 친구는 축의금을 받게 되는 겁니다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61615-7514-42CA-9F0E-7306869AD41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36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/>
              <a:t>이것을 블록체인 용어로 </a:t>
            </a:r>
            <a:r>
              <a:rPr lang="en-US" altLang="ko-KR"/>
              <a:t>consensus</a:t>
            </a:r>
            <a:r>
              <a:rPr lang="ko-KR" altLang="en-US"/>
              <a:t>를 위해 채굴 또는 </a:t>
            </a:r>
            <a:r>
              <a:rPr lang="en-US" altLang="ko-KR"/>
              <a:t>mining </a:t>
            </a:r>
            <a:r>
              <a:rPr lang="ko-KR" altLang="en-US"/>
              <a:t>한다고 합니다</a:t>
            </a:r>
            <a:r>
              <a:rPr lang="en-US" altLang="ko-KR"/>
              <a:t>.</a:t>
            </a:r>
          </a:p>
          <a:p>
            <a:pPr algn="l"/>
            <a:r>
              <a:rPr lang="ko-KR" altLang="en-US"/>
              <a:t>여기서 중요한 </a:t>
            </a:r>
            <a:r>
              <a:rPr lang="en-US" altLang="ko-KR"/>
              <a:t>point</a:t>
            </a:r>
            <a:r>
              <a:rPr lang="ko-KR" altLang="en-US"/>
              <a:t>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61615-7514-42CA-9F0E-7306869AD41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177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/>
              <a:t>전세계가 하나의 </a:t>
            </a:r>
            <a:r>
              <a:rPr lang="en-US" altLang="ko-KR"/>
              <a:t>application</a:t>
            </a:r>
            <a:r>
              <a:rPr lang="ko-KR" altLang="en-US"/>
              <a:t>을 통해 </a:t>
            </a:r>
            <a:r>
              <a:rPr lang="en-US" altLang="ko-KR"/>
              <a:t>database </a:t>
            </a:r>
            <a:r>
              <a:rPr lang="ko-KR" altLang="en-US"/>
              <a:t>공유한다는 것입니다</a:t>
            </a:r>
            <a:r>
              <a:rPr lang="en-US" altLang="ko-KR"/>
              <a:t>.</a:t>
            </a:r>
          </a:p>
          <a:p>
            <a:pPr algn="l"/>
            <a:r>
              <a:rPr lang="ko-KR" altLang="en-US"/>
              <a:t>이것이 </a:t>
            </a:r>
            <a:r>
              <a:rPr lang="en-US" altLang="ko-KR"/>
              <a:t>public blockchain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61615-7514-42CA-9F0E-7306869AD41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677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61615-7514-42CA-9F0E-7306869AD41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021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/>
              <a:t>Blockchain</a:t>
            </a:r>
            <a:r>
              <a:rPr lang="ko-KR" altLang="en-US"/>
              <a:t>의 종류는 크게 두가지로 나뉘어 지는데</a:t>
            </a:r>
            <a:r>
              <a:rPr lang="en-US" altLang="ko-KR"/>
              <a:t>,</a:t>
            </a:r>
          </a:p>
          <a:p>
            <a:pPr algn="l"/>
            <a:endParaRPr lang="en-US" altLang="ko-KR"/>
          </a:p>
          <a:p>
            <a:pPr algn="l"/>
            <a:r>
              <a:rPr lang="ko-KR" altLang="en-US"/>
              <a:t>첫째</a:t>
            </a:r>
            <a:r>
              <a:rPr lang="en-US" altLang="ko-KR"/>
              <a:t>. Public blockchain</a:t>
            </a:r>
          </a:p>
          <a:p>
            <a:pPr algn="l"/>
            <a:r>
              <a:rPr lang="en-US" altLang="ko-KR"/>
              <a:t>       </a:t>
            </a:r>
            <a:r>
              <a:rPr lang="ko-KR" altLang="en-US"/>
              <a:t>앞에서 보신 인테넷 송금과 같이 누구나 쉽게 접근할 수 있는 </a:t>
            </a:r>
            <a:r>
              <a:rPr lang="en-US" altLang="ko-KR"/>
              <a:t>blockchain</a:t>
            </a:r>
            <a:r>
              <a:rPr lang="ko-KR" altLang="en-US"/>
              <a:t>이 있고</a:t>
            </a:r>
            <a:endParaRPr lang="en-US" altLang="ko-KR"/>
          </a:p>
          <a:p>
            <a:pPr algn="l"/>
            <a:endParaRPr lang="en-US" altLang="ko-KR"/>
          </a:p>
          <a:p>
            <a:pPr algn="l"/>
            <a:r>
              <a:rPr lang="ko-KR" altLang="en-US"/>
              <a:t>둘째</a:t>
            </a:r>
            <a:r>
              <a:rPr lang="en-US" altLang="ko-KR"/>
              <a:t>. private blockchain</a:t>
            </a:r>
          </a:p>
          <a:p>
            <a:pPr algn="l"/>
            <a:r>
              <a:rPr lang="en-US" altLang="ko-KR"/>
              <a:t>       </a:t>
            </a:r>
            <a:r>
              <a:rPr lang="ko-KR" altLang="en-US"/>
              <a:t>허가된 사람만 사용할 수 있는 </a:t>
            </a:r>
            <a:r>
              <a:rPr lang="en-US" altLang="ko-KR"/>
              <a:t>blockchain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pPr algn="l"/>
            <a:endParaRPr lang="en-US" altLang="ko-KR"/>
          </a:p>
          <a:p>
            <a:pPr algn="l"/>
            <a:r>
              <a:rPr lang="ko-KR" altLang="en-US"/>
              <a:t>우리는 </a:t>
            </a:r>
            <a:r>
              <a:rPr lang="en-US" altLang="ko-KR"/>
              <a:t>private blockchain</a:t>
            </a:r>
            <a:r>
              <a:rPr lang="ko-KR" altLang="en-US"/>
              <a:t>의 여러 종류가 있을 수 있겠으나</a:t>
            </a:r>
            <a:r>
              <a:rPr lang="en-US" altLang="ko-KR"/>
              <a:t>,</a:t>
            </a:r>
          </a:p>
          <a:p>
            <a:pPr algn="l"/>
            <a:r>
              <a:rPr lang="ko-KR" altLang="en-US"/>
              <a:t>현재 왕성하게 활동하고 있는 </a:t>
            </a:r>
            <a:r>
              <a:rPr lang="en-US" altLang="ko-KR"/>
              <a:t>Hyperledger Fabric</a:t>
            </a:r>
            <a:r>
              <a:rPr lang="ko-KR" altLang="en-US"/>
              <a:t>을 선택하였습니다</a:t>
            </a:r>
            <a:r>
              <a:rPr lang="en-US" altLang="ko-KR"/>
              <a:t>.</a:t>
            </a:r>
          </a:p>
          <a:p>
            <a:pPr algn="l"/>
            <a:endParaRPr lang="en-US" altLang="ko-KR"/>
          </a:p>
          <a:p>
            <a:pPr algn="l"/>
            <a:r>
              <a:rPr lang="ko-KR" altLang="en-US"/>
              <a:t>이유를 간략하게 말씀드리면</a:t>
            </a:r>
            <a:endParaRPr lang="en-US" altLang="ko-KR"/>
          </a:p>
          <a:p>
            <a:pPr algn="l"/>
            <a:r>
              <a:rPr lang="ko-KR" altLang="en-US"/>
              <a:t>첫째</a:t>
            </a:r>
            <a:r>
              <a:rPr lang="en-US" altLang="ko-KR"/>
              <a:t>. Opne source</a:t>
            </a:r>
            <a:r>
              <a:rPr lang="ko-KR" altLang="en-US"/>
              <a:t>이며</a:t>
            </a:r>
            <a:endParaRPr lang="en-US" altLang="ko-KR"/>
          </a:p>
          <a:p>
            <a:pPr algn="l"/>
            <a:r>
              <a:rPr lang="ko-KR" altLang="en-US"/>
              <a:t>둘째</a:t>
            </a:r>
            <a:r>
              <a:rPr lang="en-US" altLang="ko-KR"/>
              <a:t>. </a:t>
            </a:r>
            <a:r>
              <a:rPr lang="en-US" altLang="ko-KR" b="1"/>
              <a:t>B2C Business Model</a:t>
            </a:r>
            <a:r>
              <a:rPr lang="ko-KR" altLang="en-US"/>
              <a:t>을 지원하고</a:t>
            </a:r>
            <a:endParaRPr lang="en-US" altLang="ko-KR"/>
          </a:p>
          <a:p>
            <a:pPr algn="l"/>
            <a:r>
              <a:rPr lang="ko-KR" altLang="en-US"/>
              <a:t>둘째</a:t>
            </a:r>
            <a:r>
              <a:rPr lang="en-US" altLang="ko-KR"/>
              <a:t>. </a:t>
            </a:r>
            <a:r>
              <a:rPr lang="en-US" altLang="ko-KR" b="1"/>
              <a:t>Privacy and Confidentiality</a:t>
            </a:r>
            <a:r>
              <a:rPr lang="ko-KR" altLang="en-US"/>
              <a:t>를 수용할 수 있는 </a:t>
            </a:r>
            <a:endParaRPr lang="en-US" altLang="ko-KR"/>
          </a:p>
          <a:p>
            <a:pPr algn="l"/>
            <a:r>
              <a:rPr lang="en-US" altLang="ko-KR"/>
              <a:t>Infrastructure</a:t>
            </a:r>
            <a:r>
              <a:rPr lang="ko-KR" altLang="en-US"/>
              <a:t>라고 판단하여 선택하게 되었습니다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61615-7514-42CA-9F0E-7306869AD41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85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/>
              <a:t>지금부터 </a:t>
            </a:r>
          </a:p>
          <a:p>
            <a:pPr algn="l"/>
            <a:r>
              <a:rPr lang="ko-KR" altLang="en-US"/>
              <a:t>정품인증솔루션</a:t>
            </a:r>
            <a:r>
              <a:rPr lang="en-US" altLang="ko-KR"/>
              <a:t>, ICS </a:t>
            </a:r>
            <a:r>
              <a:rPr lang="ko-KR" altLang="en-US"/>
              <a:t>와 </a:t>
            </a:r>
            <a:r>
              <a:rPr lang="en-US" altLang="ko-KR"/>
              <a:t>Hyperledger Fabric</a:t>
            </a:r>
            <a:r>
              <a:rPr lang="ko-KR" altLang="en-US"/>
              <a:t>을 어떻게 접목시켜</a:t>
            </a:r>
            <a:endParaRPr lang="en-US" altLang="ko-KR"/>
          </a:p>
          <a:p>
            <a:pPr algn="l"/>
            <a:r>
              <a:rPr lang="ko-KR" altLang="en-US"/>
              <a:t>본 사업을 성공할 것인지에 대해서 말씀드리겠습니다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61615-7514-42CA-9F0E-7306869AD41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753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7C8C8EC-DCAE-4C01-9FB5-B8B1814F3B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56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D3CEF91-10C1-4E88-A721-62212BD049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5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기본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83EF22E-A7FC-4B04-8358-DDB8A92DB0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10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8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="" xmlns:a16="http://schemas.microsoft.com/office/drawing/2014/main" id="{0EB00E08-FF2E-41DC-806A-87564A305FEA}"/>
              </a:ext>
            </a:extLst>
          </p:cNvPr>
          <p:cNvSpPr/>
          <p:nvPr userDrawn="1"/>
        </p:nvSpPr>
        <p:spPr bwMode="auto">
          <a:xfrm>
            <a:off x="-465513" y="505890"/>
            <a:ext cx="274320" cy="274320"/>
          </a:xfrm>
          <a:prstGeom prst="ellipse">
            <a:avLst/>
          </a:prstGeom>
          <a:solidFill>
            <a:srgbClr val="FED5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37EB4440-CDB5-4ECB-A8FC-28385699FF9A}"/>
              </a:ext>
            </a:extLst>
          </p:cNvPr>
          <p:cNvSpPr/>
          <p:nvPr userDrawn="1"/>
        </p:nvSpPr>
        <p:spPr bwMode="auto">
          <a:xfrm>
            <a:off x="-465513" y="845525"/>
            <a:ext cx="274320" cy="274320"/>
          </a:xfrm>
          <a:prstGeom prst="ellipse">
            <a:avLst/>
          </a:prstGeom>
          <a:solidFill>
            <a:srgbClr val="F7B38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="" xmlns:a16="http://schemas.microsoft.com/office/drawing/2014/main" id="{CE1B7A09-110D-4697-9A86-886E02B2D5BE}"/>
              </a:ext>
            </a:extLst>
          </p:cNvPr>
          <p:cNvSpPr/>
          <p:nvPr userDrawn="1"/>
        </p:nvSpPr>
        <p:spPr bwMode="auto">
          <a:xfrm>
            <a:off x="-465513" y="1185160"/>
            <a:ext cx="274320" cy="274320"/>
          </a:xfrm>
          <a:prstGeom prst="ellipse">
            <a:avLst/>
          </a:prstGeom>
          <a:solidFill>
            <a:srgbClr val="F0AF7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="" xmlns:a16="http://schemas.microsoft.com/office/drawing/2014/main" id="{CBCF7BF2-A633-43AB-9CA2-CAF075855301}"/>
              </a:ext>
            </a:extLst>
          </p:cNvPr>
          <p:cNvSpPr/>
          <p:nvPr userDrawn="1"/>
        </p:nvSpPr>
        <p:spPr bwMode="auto">
          <a:xfrm>
            <a:off x="-465513" y="1524795"/>
            <a:ext cx="274320" cy="274320"/>
          </a:xfrm>
          <a:prstGeom prst="ellipse">
            <a:avLst/>
          </a:prstGeom>
          <a:solidFill>
            <a:srgbClr val="EC854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1999720C-3B0E-4AEC-8B35-45B0E09F6239}"/>
              </a:ext>
            </a:extLst>
          </p:cNvPr>
          <p:cNvSpPr/>
          <p:nvPr userDrawn="1"/>
        </p:nvSpPr>
        <p:spPr bwMode="auto">
          <a:xfrm>
            <a:off x="-465513" y="2204065"/>
            <a:ext cx="274320" cy="274320"/>
          </a:xfrm>
          <a:prstGeom prst="ellipse">
            <a:avLst/>
          </a:prstGeom>
          <a:solidFill>
            <a:srgbClr val="8EB9C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9F8D4558-C70E-4850-854B-0F97C0194814}"/>
              </a:ext>
            </a:extLst>
          </p:cNvPr>
          <p:cNvSpPr/>
          <p:nvPr userDrawn="1"/>
        </p:nvSpPr>
        <p:spPr bwMode="auto">
          <a:xfrm>
            <a:off x="-465513" y="2543700"/>
            <a:ext cx="274320" cy="274320"/>
          </a:xfrm>
          <a:prstGeom prst="ellipse">
            <a:avLst/>
          </a:prstGeom>
          <a:solidFill>
            <a:srgbClr val="438B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5B295C61-1ADD-429C-A904-680ECA8E01EF}"/>
              </a:ext>
            </a:extLst>
          </p:cNvPr>
          <p:cNvSpPr/>
          <p:nvPr userDrawn="1"/>
        </p:nvSpPr>
        <p:spPr bwMode="auto">
          <a:xfrm>
            <a:off x="-465513" y="2883337"/>
            <a:ext cx="274320" cy="274320"/>
          </a:xfrm>
          <a:prstGeom prst="ellipse">
            <a:avLst/>
          </a:prstGeom>
          <a:solidFill>
            <a:srgbClr val="437A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F52CDC4D-6F67-4021-A441-0E6B38A2FEAD}"/>
              </a:ext>
            </a:extLst>
          </p:cNvPr>
          <p:cNvSpPr/>
          <p:nvPr userDrawn="1"/>
        </p:nvSpPr>
        <p:spPr bwMode="auto">
          <a:xfrm>
            <a:off x="-465513" y="166255"/>
            <a:ext cx="274320" cy="274320"/>
          </a:xfrm>
          <a:prstGeom prst="ellipse">
            <a:avLst/>
          </a:prstGeom>
          <a:solidFill>
            <a:srgbClr val="FEE5A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E88B7145-9416-4BC7-9ECE-4647119F06AA}"/>
              </a:ext>
            </a:extLst>
          </p:cNvPr>
          <p:cNvSpPr/>
          <p:nvPr userDrawn="1"/>
        </p:nvSpPr>
        <p:spPr bwMode="auto">
          <a:xfrm>
            <a:off x="-465513" y="1864428"/>
            <a:ext cx="274320" cy="274320"/>
          </a:xfrm>
          <a:prstGeom prst="ellipse">
            <a:avLst/>
          </a:prstGeom>
          <a:solidFill>
            <a:srgbClr val="D2DFE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6445D051-F2A1-4DC1-B4B3-9867DBF3322A}"/>
              </a:ext>
            </a:extLst>
          </p:cNvPr>
          <p:cNvSpPr/>
          <p:nvPr userDrawn="1"/>
        </p:nvSpPr>
        <p:spPr bwMode="auto">
          <a:xfrm>
            <a:off x="-465513" y="3222974"/>
            <a:ext cx="274320" cy="274320"/>
          </a:xfrm>
          <a:prstGeom prst="ellipse">
            <a:avLst/>
          </a:prstGeom>
          <a:solidFill>
            <a:srgbClr val="2E48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84FB3748-E6D3-4B45-BFD5-D6989A801815}"/>
              </a:ext>
            </a:extLst>
          </p:cNvPr>
          <p:cNvSpPr/>
          <p:nvPr userDrawn="1"/>
        </p:nvSpPr>
        <p:spPr bwMode="auto">
          <a:xfrm>
            <a:off x="-465513" y="3562609"/>
            <a:ext cx="274320" cy="274320"/>
          </a:xfrm>
          <a:prstGeom prst="ellipse">
            <a:avLst/>
          </a:prstGeom>
          <a:solidFill>
            <a:srgbClr val="C41F3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63A38AF9-DF28-457E-90D8-7CE84C9423AD}"/>
              </a:ext>
            </a:extLst>
          </p:cNvPr>
          <p:cNvSpPr/>
          <p:nvPr userDrawn="1"/>
        </p:nvSpPr>
        <p:spPr bwMode="auto">
          <a:xfrm>
            <a:off x="-465513" y="3902246"/>
            <a:ext cx="274320" cy="274320"/>
          </a:xfrm>
          <a:prstGeom prst="ellipse">
            <a:avLst/>
          </a:prstGeom>
          <a:solidFill>
            <a:srgbClr val="58585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AED3BF7D-DCD7-4299-A145-A02B22F3FF32}"/>
              </a:ext>
            </a:extLst>
          </p:cNvPr>
          <p:cNvSpPr/>
          <p:nvPr userDrawn="1"/>
        </p:nvSpPr>
        <p:spPr bwMode="auto">
          <a:xfrm>
            <a:off x="-806282" y="505890"/>
            <a:ext cx="274320" cy="274320"/>
          </a:xfrm>
          <a:prstGeom prst="ellipse">
            <a:avLst/>
          </a:prstGeom>
          <a:solidFill>
            <a:srgbClr val="66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E08920A3-ACD9-47FD-8A66-3332D1A186AE}"/>
              </a:ext>
            </a:extLst>
          </p:cNvPr>
          <p:cNvSpPr/>
          <p:nvPr userDrawn="1"/>
        </p:nvSpPr>
        <p:spPr bwMode="auto">
          <a:xfrm>
            <a:off x="-806282" y="845525"/>
            <a:ext cx="274320" cy="274320"/>
          </a:xfrm>
          <a:prstGeom prst="ellipse">
            <a:avLst/>
          </a:prstGeom>
          <a:solidFill>
            <a:srgbClr val="DA2A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BD497717-FAD5-4FF8-A489-CD1F9B02DEDD}"/>
              </a:ext>
            </a:extLst>
          </p:cNvPr>
          <p:cNvSpPr/>
          <p:nvPr userDrawn="1"/>
        </p:nvSpPr>
        <p:spPr bwMode="auto">
          <a:xfrm>
            <a:off x="-806282" y="1185160"/>
            <a:ext cx="274320" cy="274320"/>
          </a:xfrm>
          <a:prstGeom prst="ellipse">
            <a:avLst/>
          </a:prstGeom>
          <a:solidFill>
            <a:srgbClr val="FFDE0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5DF65760-A87B-433F-8C2F-FB9F84CFC51F}"/>
              </a:ext>
            </a:extLst>
          </p:cNvPr>
          <p:cNvSpPr/>
          <p:nvPr userDrawn="1"/>
        </p:nvSpPr>
        <p:spPr bwMode="auto">
          <a:xfrm>
            <a:off x="-806282" y="1524795"/>
            <a:ext cx="274320" cy="274320"/>
          </a:xfrm>
          <a:prstGeom prst="ellipse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FAD2098E-DE3F-4448-8B2D-8C4AA93CE89C}"/>
              </a:ext>
            </a:extLst>
          </p:cNvPr>
          <p:cNvSpPr/>
          <p:nvPr userDrawn="1"/>
        </p:nvSpPr>
        <p:spPr bwMode="auto">
          <a:xfrm>
            <a:off x="-806282" y="2204065"/>
            <a:ext cx="274320" cy="274320"/>
          </a:xfrm>
          <a:prstGeom prst="ellipse">
            <a:avLst/>
          </a:prstGeom>
          <a:solidFill>
            <a:srgbClr val="ACADB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0DEE3EED-5C95-4D5A-A960-A9E011C3D5B3}"/>
              </a:ext>
            </a:extLst>
          </p:cNvPr>
          <p:cNvSpPr/>
          <p:nvPr userDrawn="1"/>
        </p:nvSpPr>
        <p:spPr bwMode="auto">
          <a:xfrm>
            <a:off x="-806282" y="2543700"/>
            <a:ext cx="274320" cy="274320"/>
          </a:xfrm>
          <a:prstGeom prst="ellipse">
            <a:avLst/>
          </a:prstGeom>
          <a:solidFill>
            <a:srgbClr val="81828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194EA8CF-29F2-41E5-8B02-FF7F3C8B9491}"/>
              </a:ext>
            </a:extLst>
          </p:cNvPr>
          <p:cNvSpPr/>
          <p:nvPr userDrawn="1"/>
        </p:nvSpPr>
        <p:spPr bwMode="auto">
          <a:xfrm>
            <a:off x="-806282" y="2883337"/>
            <a:ext cx="274320" cy="274320"/>
          </a:xfrm>
          <a:prstGeom prst="ellipse">
            <a:avLst/>
          </a:prstGeom>
          <a:solidFill>
            <a:srgbClr val="27282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9A87312D-BA04-4B13-AA54-AD0CACCADA35}"/>
              </a:ext>
            </a:extLst>
          </p:cNvPr>
          <p:cNvSpPr/>
          <p:nvPr userDrawn="1"/>
        </p:nvSpPr>
        <p:spPr bwMode="auto">
          <a:xfrm>
            <a:off x="-806282" y="166255"/>
            <a:ext cx="274320" cy="274320"/>
          </a:xfrm>
          <a:prstGeom prst="ellipse">
            <a:avLst/>
          </a:prstGeom>
          <a:solidFill>
            <a:srgbClr val="FF761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E2998597-443C-4239-82A4-E04EF8CF1E2A}"/>
              </a:ext>
            </a:extLst>
          </p:cNvPr>
          <p:cNvSpPr/>
          <p:nvPr userDrawn="1"/>
        </p:nvSpPr>
        <p:spPr bwMode="auto">
          <a:xfrm>
            <a:off x="-806282" y="1864428"/>
            <a:ext cx="274320" cy="274320"/>
          </a:xfrm>
          <a:prstGeom prst="ellipse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C4283B6B-59F2-4FD8-B4FE-2F27A0E13D01}"/>
              </a:ext>
            </a:extLst>
          </p:cNvPr>
          <p:cNvSpPr/>
          <p:nvPr userDrawn="1"/>
        </p:nvSpPr>
        <p:spPr bwMode="auto">
          <a:xfrm>
            <a:off x="-806282" y="3222974"/>
            <a:ext cx="274320" cy="274320"/>
          </a:xfrm>
          <a:prstGeom prst="ellipse">
            <a:avLst/>
          </a:prstGeom>
          <a:solidFill>
            <a:srgbClr val="7F8C9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C58DAA23-3C75-417A-9A61-81847DA9942B}"/>
              </a:ext>
            </a:extLst>
          </p:cNvPr>
          <p:cNvSpPr/>
          <p:nvPr userDrawn="1"/>
        </p:nvSpPr>
        <p:spPr bwMode="auto">
          <a:xfrm>
            <a:off x="-806282" y="3562609"/>
            <a:ext cx="274320" cy="274320"/>
          </a:xfrm>
          <a:prstGeom prst="ellipse">
            <a:avLst/>
          </a:prstGeom>
          <a:solidFill>
            <a:srgbClr val="6CD6F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03EB6F6A-6B37-4DB8-8566-9340C6A91753}"/>
              </a:ext>
            </a:extLst>
          </p:cNvPr>
          <p:cNvSpPr/>
          <p:nvPr userDrawn="1"/>
        </p:nvSpPr>
        <p:spPr bwMode="auto">
          <a:xfrm>
            <a:off x="-806282" y="3902246"/>
            <a:ext cx="274320" cy="274320"/>
          </a:xfrm>
          <a:prstGeom prst="ellipse">
            <a:avLst/>
          </a:prstGeom>
          <a:solidFill>
            <a:srgbClr val="0192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D4DB4C7B-0F5E-4527-B929-7C08FBF15E04}"/>
              </a:ext>
            </a:extLst>
          </p:cNvPr>
          <p:cNvSpPr/>
          <p:nvPr userDrawn="1"/>
        </p:nvSpPr>
        <p:spPr bwMode="auto">
          <a:xfrm>
            <a:off x="-806282" y="4243008"/>
            <a:ext cx="274320" cy="274320"/>
          </a:xfrm>
          <a:prstGeom prst="ellipse">
            <a:avLst/>
          </a:prstGeom>
          <a:solidFill>
            <a:srgbClr val="5EE0C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758D0C08-4003-40D3-96B4-ADAB93B3AC54}"/>
              </a:ext>
            </a:extLst>
          </p:cNvPr>
          <p:cNvSpPr/>
          <p:nvPr userDrawn="1"/>
        </p:nvSpPr>
        <p:spPr bwMode="auto">
          <a:xfrm>
            <a:off x="-806282" y="4582643"/>
            <a:ext cx="274320" cy="274320"/>
          </a:xfrm>
          <a:prstGeom prst="ellipse">
            <a:avLst/>
          </a:prstGeom>
          <a:solidFill>
            <a:srgbClr val="22AE9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559099E0-0F39-43AD-86DC-23778CFAB759}"/>
              </a:ext>
            </a:extLst>
          </p:cNvPr>
          <p:cNvSpPr/>
          <p:nvPr userDrawn="1"/>
        </p:nvSpPr>
        <p:spPr bwMode="auto">
          <a:xfrm>
            <a:off x="-806282" y="4922280"/>
            <a:ext cx="274320" cy="274320"/>
          </a:xfrm>
          <a:prstGeom prst="ellipse">
            <a:avLst/>
          </a:prstGeom>
          <a:solidFill>
            <a:srgbClr val="ADA8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A1ECA5ED-FBC5-4226-B9AD-156E839E72DD}"/>
              </a:ext>
            </a:extLst>
          </p:cNvPr>
          <p:cNvSpPr/>
          <p:nvPr userDrawn="1"/>
        </p:nvSpPr>
        <p:spPr bwMode="auto">
          <a:xfrm>
            <a:off x="-806282" y="5261917"/>
            <a:ext cx="274320" cy="274320"/>
          </a:xfrm>
          <a:prstGeom prst="ellipse">
            <a:avLst/>
          </a:prstGeom>
          <a:solidFill>
            <a:srgbClr val="7A71E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B29E38DD-E5AD-419A-A2BC-F0FBF08D790A}"/>
              </a:ext>
            </a:extLst>
          </p:cNvPr>
          <p:cNvSpPr/>
          <p:nvPr userDrawn="1"/>
        </p:nvSpPr>
        <p:spPr bwMode="auto">
          <a:xfrm>
            <a:off x="-806282" y="5601552"/>
            <a:ext cx="274320" cy="274320"/>
          </a:xfrm>
          <a:prstGeom prst="ellipse">
            <a:avLst/>
          </a:prstGeom>
          <a:solidFill>
            <a:srgbClr val="0B5DC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6A76C1AD-55DA-4FE4-BF84-0A2967EBCCE4}"/>
              </a:ext>
            </a:extLst>
          </p:cNvPr>
          <p:cNvSpPr/>
          <p:nvPr userDrawn="1"/>
        </p:nvSpPr>
        <p:spPr bwMode="auto">
          <a:xfrm>
            <a:off x="-806282" y="5941189"/>
            <a:ext cx="274320" cy="274320"/>
          </a:xfrm>
          <a:prstGeom prst="ellipse">
            <a:avLst/>
          </a:prstGeom>
          <a:solidFill>
            <a:srgbClr val="073C8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7" r:id="rId2"/>
    <p:sldLayoutId id="2147483649" r:id="rId3"/>
    <p:sldLayoutId id="2147483656" r:id="rId4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399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399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399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399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399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14680" algn="ctr" rtl="0" fontAlgn="base" latinLnBrk="1">
        <a:spcBef>
          <a:spcPct val="0"/>
        </a:spcBef>
        <a:spcAft>
          <a:spcPct val="0"/>
        </a:spcAft>
        <a:defRPr kumimoji="1" sz="3991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829361" algn="ctr" rtl="0" fontAlgn="base" latinLnBrk="1">
        <a:spcBef>
          <a:spcPct val="0"/>
        </a:spcBef>
        <a:spcAft>
          <a:spcPct val="0"/>
        </a:spcAft>
        <a:defRPr kumimoji="1" sz="3991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244041" algn="ctr" rtl="0" fontAlgn="base" latinLnBrk="1">
        <a:spcBef>
          <a:spcPct val="0"/>
        </a:spcBef>
        <a:spcAft>
          <a:spcPct val="0"/>
        </a:spcAft>
        <a:defRPr kumimoji="1" sz="3991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658722" algn="ctr" rtl="0" fontAlgn="base" latinLnBrk="1">
        <a:spcBef>
          <a:spcPct val="0"/>
        </a:spcBef>
        <a:spcAft>
          <a:spcPct val="0"/>
        </a:spcAft>
        <a:defRPr kumimoji="1" sz="3991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11010" indent="-31101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2">
          <a:solidFill>
            <a:schemeClr val="tx1"/>
          </a:solidFill>
          <a:latin typeface="+mn-lt"/>
          <a:ea typeface="+mn-ea"/>
          <a:cs typeface="+mn-cs"/>
        </a:defRPr>
      </a:lvl1pPr>
      <a:lvl2pPr marL="673856" indent="-259175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540">
          <a:solidFill>
            <a:schemeClr val="tx1"/>
          </a:solidFill>
          <a:latin typeface="+mn-lt"/>
          <a:ea typeface="+mn-ea"/>
        </a:defRPr>
      </a:lvl2pPr>
      <a:lvl3pPr marL="1036701" indent="-20734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77">
          <a:solidFill>
            <a:schemeClr val="tx1"/>
          </a:solidFill>
          <a:latin typeface="+mn-lt"/>
          <a:ea typeface="+mn-ea"/>
        </a:defRPr>
      </a:lvl3pPr>
      <a:lvl4pPr marL="1451381" indent="-20734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14">
          <a:solidFill>
            <a:schemeClr val="tx1"/>
          </a:solidFill>
          <a:latin typeface="+mn-lt"/>
          <a:ea typeface="+mn-ea"/>
        </a:defRPr>
      </a:lvl4pPr>
      <a:lvl5pPr marL="1866062" indent="-20734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14">
          <a:solidFill>
            <a:schemeClr val="tx1"/>
          </a:solidFill>
          <a:latin typeface="+mn-lt"/>
          <a:ea typeface="+mn-ea"/>
        </a:defRPr>
      </a:lvl5pPr>
      <a:lvl6pPr marL="2280742" indent="-207340" algn="l" rtl="0" fontAlgn="base" latinLnBrk="1">
        <a:spcBef>
          <a:spcPct val="20000"/>
        </a:spcBef>
        <a:spcAft>
          <a:spcPct val="0"/>
        </a:spcAft>
        <a:buChar char="»"/>
        <a:defRPr kumimoji="1" sz="1814">
          <a:solidFill>
            <a:schemeClr val="tx1"/>
          </a:solidFill>
          <a:latin typeface="+mn-lt"/>
          <a:ea typeface="+mn-ea"/>
        </a:defRPr>
      </a:lvl6pPr>
      <a:lvl7pPr marL="2695423" indent="-207340" algn="l" rtl="0" fontAlgn="base" latinLnBrk="1">
        <a:spcBef>
          <a:spcPct val="20000"/>
        </a:spcBef>
        <a:spcAft>
          <a:spcPct val="0"/>
        </a:spcAft>
        <a:buChar char="»"/>
        <a:defRPr kumimoji="1" sz="1814">
          <a:solidFill>
            <a:schemeClr val="tx1"/>
          </a:solidFill>
          <a:latin typeface="+mn-lt"/>
          <a:ea typeface="+mn-ea"/>
        </a:defRPr>
      </a:lvl7pPr>
      <a:lvl8pPr marL="3110103" indent="-207340" algn="l" rtl="0" fontAlgn="base" latinLnBrk="1">
        <a:spcBef>
          <a:spcPct val="20000"/>
        </a:spcBef>
        <a:spcAft>
          <a:spcPct val="0"/>
        </a:spcAft>
        <a:buChar char="»"/>
        <a:defRPr kumimoji="1" sz="1814">
          <a:solidFill>
            <a:schemeClr val="tx1"/>
          </a:solidFill>
          <a:latin typeface="+mn-lt"/>
          <a:ea typeface="+mn-ea"/>
        </a:defRPr>
      </a:lvl8pPr>
      <a:lvl9pPr marL="3524783" indent="-207340" algn="l" rtl="0" fontAlgn="base" latinLnBrk="1">
        <a:spcBef>
          <a:spcPct val="20000"/>
        </a:spcBef>
        <a:spcAft>
          <a:spcPct val="0"/>
        </a:spcAft>
        <a:buChar char="»"/>
        <a:defRPr kumimoji="1" sz="1814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29361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680" algn="l" defTabSz="829361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361" algn="l" defTabSz="829361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041" algn="l" defTabSz="829361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8722" algn="l" defTabSz="829361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402" algn="l" defTabSz="829361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082" algn="l" defTabSz="829361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2763" algn="l" defTabSz="829361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7443" algn="l" defTabSz="829361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gif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31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jpeg"/><Relationship Id="rId27" Type="http://schemas.openxmlformats.org/officeDocument/2006/relationships/image" Target="../media/image53.png"/><Relationship Id="rId30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7.png"/><Relationship Id="rId3" Type="http://schemas.openxmlformats.org/officeDocument/2006/relationships/image" Target="../media/image29.png"/><Relationship Id="rId21" Type="http://schemas.openxmlformats.org/officeDocument/2006/relationships/image" Target="../media/image65.png"/><Relationship Id="rId7" Type="http://schemas.openxmlformats.org/officeDocument/2006/relationships/image" Target="../media/image34.png"/><Relationship Id="rId12" Type="http://schemas.openxmlformats.org/officeDocument/2006/relationships/image" Target="../media/image61.png"/><Relationship Id="rId17" Type="http://schemas.openxmlformats.org/officeDocument/2006/relationships/image" Target="../media/image63.png"/><Relationship Id="rId25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2.png"/><Relationship Id="rId20" Type="http://schemas.openxmlformats.org/officeDocument/2006/relationships/image" Target="../media/image64.jpe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60.png"/><Relationship Id="rId24" Type="http://schemas.openxmlformats.org/officeDocument/2006/relationships/image" Target="../media/image55.png"/><Relationship Id="rId32" Type="http://schemas.openxmlformats.org/officeDocument/2006/relationships/image" Target="../media/image67.png"/><Relationship Id="rId5" Type="http://schemas.openxmlformats.org/officeDocument/2006/relationships/image" Target="../media/image58.png"/><Relationship Id="rId15" Type="http://schemas.openxmlformats.org/officeDocument/2006/relationships/image" Target="../media/image43.png"/><Relationship Id="rId23" Type="http://schemas.openxmlformats.org/officeDocument/2006/relationships/image" Target="../media/image54.png"/><Relationship Id="rId28" Type="http://schemas.openxmlformats.org/officeDocument/2006/relationships/image" Target="../media/image52.png"/><Relationship Id="rId10" Type="http://schemas.openxmlformats.org/officeDocument/2006/relationships/image" Target="../media/image38.gif"/><Relationship Id="rId19" Type="http://schemas.openxmlformats.org/officeDocument/2006/relationships/image" Target="../media/image47.png"/><Relationship Id="rId31" Type="http://schemas.openxmlformats.org/officeDocument/2006/relationships/image" Target="../media/image50.png"/><Relationship Id="rId4" Type="http://schemas.openxmlformats.org/officeDocument/2006/relationships/image" Target="../media/image31.png"/><Relationship Id="rId9" Type="http://schemas.openxmlformats.org/officeDocument/2006/relationships/image" Target="../media/image59.png"/><Relationship Id="rId14" Type="http://schemas.openxmlformats.org/officeDocument/2006/relationships/image" Target="../media/image42.png"/><Relationship Id="rId22" Type="http://schemas.openxmlformats.org/officeDocument/2006/relationships/image" Target="../media/image53.png"/><Relationship Id="rId27" Type="http://schemas.openxmlformats.org/officeDocument/2006/relationships/image" Target="../media/image51.png"/><Relationship Id="rId30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1014152" y="2921168"/>
            <a:ext cx="866507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altLang="ko-KR" sz="6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U-Blockchain</a:t>
            </a:r>
          </a:p>
        </p:txBody>
      </p:sp>
    </p:spTree>
    <p:extLst>
      <p:ext uri="{BB962C8B-B14F-4D97-AF65-F5344CB8AC3E}">
        <p14:creationId xmlns:p14="http://schemas.microsoft.com/office/powerpoint/2010/main" val="59572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00515" y="985297"/>
            <a:ext cx="1440000" cy="79200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105" y="966147"/>
            <a:ext cx="756978" cy="707012"/>
          </a:xfrm>
          <a:prstGeom prst="rect">
            <a:avLst/>
          </a:prstGeom>
        </p:spPr>
      </p:pic>
      <p:cxnSp>
        <p:nvCxnSpPr>
          <p:cNvPr id="76" name="직선 화살표 연결선 75"/>
          <p:cNvCxnSpPr/>
          <p:nvPr/>
        </p:nvCxnSpPr>
        <p:spPr bwMode="auto">
          <a:xfrm flipH="1" flipV="1">
            <a:off x="4140490" y="1828796"/>
            <a:ext cx="360000" cy="720000"/>
          </a:xfrm>
          <a:prstGeom prst="straightConnector1">
            <a:avLst/>
          </a:prstGeom>
          <a:noFill/>
          <a:ln w="57150" cap="flat" cmpd="sng" algn="ctr">
            <a:solidFill>
              <a:srgbClr val="0B5DC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직선 화살표 연결선 78"/>
          <p:cNvCxnSpPr/>
          <p:nvPr/>
        </p:nvCxnSpPr>
        <p:spPr bwMode="auto">
          <a:xfrm flipV="1">
            <a:off x="5732979" y="1869893"/>
            <a:ext cx="360000" cy="720000"/>
          </a:xfrm>
          <a:prstGeom prst="straightConnector1">
            <a:avLst/>
          </a:prstGeom>
          <a:noFill/>
          <a:ln w="57150" cap="flat" cmpd="sng" algn="ctr">
            <a:solidFill>
              <a:srgbClr val="0B5DCB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9" name="Text Box 7"/>
          <p:cNvSpPr txBox="1">
            <a:spLocks noChangeArrowheads="1"/>
          </p:cNvSpPr>
          <p:nvPr/>
        </p:nvSpPr>
        <p:spPr bwMode="auto">
          <a:xfrm>
            <a:off x="3336731" y="2020447"/>
            <a:ext cx="99796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ct val="90000"/>
              </a:spcBef>
              <a:defRPr sz="12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defRPr>
            </a:lvl1pPr>
          </a:lstStyle>
          <a:p>
            <a:r>
              <a:rPr lang="en-US" altLang="ko-KR" smtClean="0"/>
              <a:t>Data Access</a:t>
            </a:r>
            <a:endParaRPr lang="en-US" altLang="ko-KR" dirty="0"/>
          </a:p>
        </p:txBody>
      </p:sp>
      <p:sp>
        <p:nvSpPr>
          <p:cNvPr id="110" name="Text Box 7"/>
          <p:cNvSpPr txBox="1">
            <a:spLocks noChangeArrowheads="1"/>
          </p:cNvSpPr>
          <p:nvPr/>
        </p:nvSpPr>
        <p:spPr bwMode="auto">
          <a:xfrm>
            <a:off x="5950442" y="2010174"/>
            <a:ext cx="681597" cy="62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ct val="90000"/>
              </a:spcBef>
              <a:defRPr sz="12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mtClean="0"/>
              <a:t>Access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mtClean="0"/>
              <a:t>append</a:t>
            </a:r>
            <a:endParaRPr lang="en-US" altLang="ko-KR" dirty="0"/>
          </a:p>
        </p:txBody>
      </p:sp>
      <p:grpSp>
        <p:nvGrpSpPr>
          <p:cNvPr id="113" name="그룹 112"/>
          <p:cNvGrpSpPr/>
          <p:nvPr/>
        </p:nvGrpSpPr>
        <p:grpSpPr>
          <a:xfrm>
            <a:off x="722389" y="2486225"/>
            <a:ext cx="7959124" cy="2700000"/>
            <a:chOff x="722389" y="2239649"/>
            <a:chExt cx="7959124" cy="2700000"/>
          </a:xfrm>
        </p:grpSpPr>
        <p:sp>
          <p:nvSpPr>
            <p:cNvPr id="108" name="타원 107"/>
            <p:cNvSpPr/>
            <p:nvPr/>
          </p:nvSpPr>
          <p:spPr bwMode="auto">
            <a:xfrm>
              <a:off x="3731674" y="2239649"/>
              <a:ext cx="2700000" cy="2700000"/>
            </a:xfrm>
            <a:prstGeom prst="ellipse">
              <a:avLst/>
            </a:prstGeom>
            <a:solidFill>
              <a:srgbClr val="FFDE0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pic>
          <p:nvPicPr>
            <p:cNvPr id="54" name="그림 53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7513" y="3121649"/>
              <a:ext cx="504000" cy="936000"/>
            </a:xfrm>
            <a:prstGeom prst="rect">
              <a:avLst/>
            </a:prstGeom>
          </p:spPr>
        </p:pic>
        <p:grpSp>
          <p:nvGrpSpPr>
            <p:cNvPr id="80" name="그룹 79">
              <a:extLst>
                <a:ext uri="{FF2B5EF4-FFF2-40B4-BE49-F238E27FC236}">
                  <a16:creationId xmlns="" xmlns:a16="http://schemas.microsoft.com/office/drawing/2014/main" id="{B74D154D-40B9-4D47-9C71-E1137E045274}"/>
                </a:ext>
              </a:extLst>
            </p:cNvPr>
            <p:cNvGrpSpPr/>
            <p:nvPr/>
          </p:nvGrpSpPr>
          <p:grpSpPr>
            <a:xfrm>
              <a:off x="4583300" y="2555447"/>
              <a:ext cx="996748" cy="2068405"/>
              <a:chOff x="1290681" y="2156656"/>
              <a:chExt cx="996748" cy="2068405"/>
            </a:xfrm>
          </p:grpSpPr>
          <p:grpSp>
            <p:nvGrpSpPr>
              <p:cNvPr id="81" name="Group 135">
                <a:extLst>
                  <a:ext uri="{FF2B5EF4-FFF2-40B4-BE49-F238E27FC236}">
                    <a16:creationId xmlns="" xmlns:a16="http://schemas.microsoft.com/office/drawing/2014/main" id="{B7843139-6733-4BDB-BDB3-CC241FC044B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90681" y="2156656"/>
                <a:ext cx="996748" cy="2068405"/>
                <a:chOff x="7242184" y="2673668"/>
                <a:chExt cx="652463" cy="1354138"/>
              </a:xfrm>
            </p:grpSpPr>
            <p:sp>
              <p:nvSpPr>
                <p:cNvPr id="84" name="Freeform 59">
                  <a:extLst>
                    <a:ext uri="{FF2B5EF4-FFF2-40B4-BE49-F238E27FC236}">
                      <a16:creationId xmlns="" xmlns:a16="http://schemas.microsoft.com/office/drawing/2014/main" id="{E39F3AA9-9072-421B-9304-CC36118A0B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42184" y="2673668"/>
                  <a:ext cx="652463" cy="1354138"/>
                </a:xfrm>
                <a:custGeom>
                  <a:avLst/>
                  <a:gdLst>
                    <a:gd name="T0" fmla="*/ 411 w 411"/>
                    <a:gd name="T1" fmla="*/ 811 h 853"/>
                    <a:gd name="T2" fmla="*/ 370 w 411"/>
                    <a:gd name="T3" fmla="*/ 853 h 853"/>
                    <a:gd name="T4" fmla="*/ 42 w 411"/>
                    <a:gd name="T5" fmla="*/ 853 h 853"/>
                    <a:gd name="T6" fmla="*/ 0 w 411"/>
                    <a:gd name="T7" fmla="*/ 811 h 853"/>
                    <a:gd name="T8" fmla="*/ 0 w 411"/>
                    <a:gd name="T9" fmla="*/ 42 h 853"/>
                    <a:gd name="T10" fmla="*/ 42 w 411"/>
                    <a:gd name="T11" fmla="*/ 0 h 853"/>
                    <a:gd name="T12" fmla="*/ 370 w 411"/>
                    <a:gd name="T13" fmla="*/ 0 h 853"/>
                    <a:gd name="T14" fmla="*/ 411 w 411"/>
                    <a:gd name="T15" fmla="*/ 42 h 853"/>
                    <a:gd name="T16" fmla="*/ 411 w 411"/>
                    <a:gd name="T17" fmla="*/ 811 h 8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11" h="853">
                      <a:moveTo>
                        <a:pt x="411" y="811"/>
                      </a:moveTo>
                      <a:cubicBezTo>
                        <a:pt x="411" y="834"/>
                        <a:pt x="392" y="853"/>
                        <a:pt x="370" y="853"/>
                      </a:cubicBezTo>
                      <a:cubicBezTo>
                        <a:pt x="42" y="853"/>
                        <a:pt x="42" y="853"/>
                        <a:pt x="42" y="853"/>
                      </a:cubicBezTo>
                      <a:cubicBezTo>
                        <a:pt x="19" y="853"/>
                        <a:pt x="0" y="834"/>
                        <a:pt x="0" y="81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19"/>
                        <a:pt x="19" y="0"/>
                        <a:pt x="42" y="0"/>
                      </a:cubicBezTo>
                      <a:cubicBezTo>
                        <a:pt x="370" y="0"/>
                        <a:pt x="370" y="0"/>
                        <a:pt x="370" y="0"/>
                      </a:cubicBezTo>
                      <a:cubicBezTo>
                        <a:pt x="392" y="0"/>
                        <a:pt x="411" y="19"/>
                        <a:pt x="411" y="42"/>
                      </a:cubicBezTo>
                      <a:lnTo>
                        <a:pt x="411" y="811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4" tIns="45702" rIns="91404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3599" dirty="0">
                    <a:latin typeface="Source Sans Pro Regular" charset="0"/>
                  </a:endParaRPr>
                </a:p>
              </p:txBody>
            </p:sp>
            <p:sp>
              <p:nvSpPr>
                <p:cNvPr id="85" name="Freeform 60">
                  <a:extLst>
                    <a:ext uri="{FF2B5EF4-FFF2-40B4-BE49-F238E27FC236}">
                      <a16:creationId xmlns="" xmlns:a16="http://schemas.microsoft.com/office/drawing/2014/main" id="{FE9567F5-8523-44C2-A0E5-B63099C8A8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50122" y="2681606"/>
                  <a:ext cx="636588" cy="1338263"/>
                </a:xfrm>
                <a:custGeom>
                  <a:avLst/>
                  <a:gdLst>
                    <a:gd name="T0" fmla="*/ 37 w 401"/>
                    <a:gd name="T1" fmla="*/ 843 h 843"/>
                    <a:gd name="T2" fmla="*/ 0 w 401"/>
                    <a:gd name="T3" fmla="*/ 806 h 843"/>
                    <a:gd name="T4" fmla="*/ 0 w 401"/>
                    <a:gd name="T5" fmla="*/ 37 h 843"/>
                    <a:gd name="T6" fmla="*/ 37 w 401"/>
                    <a:gd name="T7" fmla="*/ 0 h 843"/>
                    <a:gd name="T8" fmla="*/ 365 w 401"/>
                    <a:gd name="T9" fmla="*/ 0 h 843"/>
                    <a:gd name="T10" fmla="*/ 401 w 401"/>
                    <a:gd name="T11" fmla="*/ 37 h 843"/>
                    <a:gd name="T12" fmla="*/ 401 w 401"/>
                    <a:gd name="T13" fmla="*/ 806 h 843"/>
                    <a:gd name="T14" fmla="*/ 365 w 401"/>
                    <a:gd name="T15" fmla="*/ 843 h 843"/>
                    <a:gd name="T16" fmla="*/ 37 w 401"/>
                    <a:gd name="T17" fmla="*/ 843 h 8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1" h="843">
                      <a:moveTo>
                        <a:pt x="37" y="843"/>
                      </a:moveTo>
                      <a:cubicBezTo>
                        <a:pt x="16" y="843"/>
                        <a:pt x="0" y="827"/>
                        <a:pt x="0" y="806"/>
                      </a:cubicBez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0" y="16"/>
                        <a:pt x="16" y="0"/>
                        <a:pt x="37" y="0"/>
                      </a:cubicBezTo>
                      <a:cubicBezTo>
                        <a:pt x="365" y="0"/>
                        <a:pt x="365" y="0"/>
                        <a:pt x="365" y="0"/>
                      </a:cubicBezTo>
                      <a:cubicBezTo>
                        <a:pt x="385" y="0"/>
                        <a:pt x="401" y="16"/>
                        <a:pt x="401" y="37"/>
                      </a:cubicBezTo>
                      <a:cubicBezTo>
                        <a:pt x="401" y="806"/>
                        <a:pt x="401" y="806"/>
                        <a:pt x="401" y="806"/>
                      </a:cubicBezTo>
                      <a:cubicBezTo>
                        <a:pt x="401" y="827"/>
                        <a:pt x="385" y="843"/>
                        <a:pt x="365" y="843"/>
                      </a:cubicBezTo>
                      <a:lnTo>
                        <a:pt x="37" y="843"/>
                      </a:lnTo>
                      <a:close/>
                    </a:path>
                  </a:pathLst>
                </a:custGeom>
                <a:solidFill>
                  <a:srgbClr val="18181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4" tIns="45702" rIns="91404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3599" dirty="0">
                    <a:latin typeface="Source Sans Pro Regular" charset="0"/>
                  </a:endParaRPr>
                </a:p>
              </p:txBody>
            </p:sp>
            <p:sp>
              <p:nvSpPr>
                <p:cNvPr id="86" name="Oval 61">
                  <a:extLst>
                    <a:ext uri="{FF2B5EF4-FFF2-40B4-BE49-F238E27FC236}">
                      <a16:creationId xmlns="" xmlns:a16="http://schemas.microsoft.com/office/drawing/2014/main" id="{4C73E084-BF25-4F31-909E-71BEC73E74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59684" y="2738756"/>
                  <a:ext cx="19050" cy="19050"/>
                </a:xfrm>
                <a:prstGeom prst="ellipse">
                  <a:avLst/>
                </a:prstGeom>
                <a:solidFill>
                  <a:srgbClr val="2C2C2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4" tIns="45702" rIns="91404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3599" dirty="0">
                    <a:latin typeface="Source Sans Pro Regular" charset="0"/>
                  </a:endParaRPr>
                </a:p>
              </p:txBody>
            </p:sp>
            <p:sp>
              <p:nvSpPr>
                <p:cNvPr id="87" name="Oval 62">
                  <a:extLst>
                    <a:ext uri="{FF2B5EF4-FFF2-40B4-BE49-F238E27FC236}">
                      <a16:creationId xmlns="" xmlns:a16="http://schemas.microsoft.com/office/drawing/2014/main" id="{E6D44380-090F-4970-81F2-C176AC56B1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66034" y="2745106"/>
                  <a:ext cx="4763" cy="4763"/>
                </a:xfrm>
                <a:prstGeom prst="ellipse">
                  <a:avLst/>
                </a:prstGeom>
                <a:solidFill>
                  <a:srgbClr val="2C2C2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4" tIns="45702" rIns="91404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3599" dirty="0">
                    <a:latin typeface="Source Sans Pro Regular" charset="0"/>
                  </a:endParaRPr>
                </a:p>
              </p:txBody>
            </p:sp>
            <p:sp>
              <p:nvSpPr>
                <p:cNvPr id="88" name="Oval 63">
                  <a:extLst>
                    <a:ext uri="{FF2B5EF4-FFF2-40B4-BE49-F238E27FC236}">
                      <a16:creationId xmlns="" xmlns:a16="http://schemas.microsoft.com/office/drawing/2014/main" id="{4CF83BC3-2984-4367-AD78-B448B6CB00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59684" y="2737168"/>
                  <a:ext cx="19050" cy="19050"/>
                </a:xfrm>
                <a:prstGeom prst="ellipse">
                  <a:avLst/>
                </a:prstGeom>
                <a:solidFill>
                  <a:srgbClr val="0A0A0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4" tIns="45702" rIns="91404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3599" dirty="0">
                    <a:latin typeface="Source Sans Pro Regular" charset="0"/>
                  </a:endParaRPr>
                </a:p>
              </p:txBody>
            </p:sp>
            <p:sp>
              <p:nvSpPr>
                <p:cNvPr id="89" name="Oval 64">
                  <a:extLst>
                    <a:ext uri="{FF2B5EF4-FFF2-40B4-BE49-F238E27FC236}">
                      <a16:creationId xmlns="" xmlns:a16="http://schemas.microsoft.com/office/drawing/2014/main" id="{A2ADC010-D578-48F5-A6E7-A13923152A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66034" y="2743518"/>
                  <a:ext cx="4763" cy="4763"/>
                </a:xfrm>
                <a:prstGeom prst="ellipse">
                  <a:avLst/>
                </a:prstGeom>
                <a:solidFill>
                  <a:srgbClr val="0A0A0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4" tIns="45702" rIns="91404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3599" dirty="0">
                    <a:latin typeface="Source Sans Pro Regular" charset="0"/>
                  </a:endParaRPr>
                </a:p>
              </p:txBody>
            </p:sp>
            <p:sp>
              <p:nvSpPr>
                <p:cNvPr id="90" name="Oval 65">
                  <a:extLst>
                    <a:ext uri="{FF2B5EF4-FFF2-40B4-BE49-F238E27FC236}">
                      <a16:creationId xmlns="" xmlns:a16="http://schemas.microsoft.com/office/drawing/2014/main" id="{0FC82264-86F0-45AC-889B-D63C0E72C8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62859" y="2740343"/>
                  <a:ext cx="12700" cy="127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4" tIns="45702" rIns="91404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3599" dirty="0">
                    <a:latin typeface="Source Sans Pro Regular" charset="0"/>
                  </a:endParaRPr>
                </a:p>
              </p:txBody>
            </p:sp>
            <p:sp>
              <p:nvSpPr>
                <p:cNvPr id="91" name="Oval 66">
                  <a:extLst>
                    <a:ext uri="{FF2B5EF4-FFF2-40B4-BE49-F238E27FC236}">
                      <a16:creationId xmlns="" xmlns:a16="http://schemas.microsoft.com/office/drawing/2014/main" id="{2B68ACF7-9368-4A41-B6D2-9EF0B6F8C0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62859" y="2740343"/>
                  <a:ext cx="12700" cy="127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4" tIns="45702" rIns="91404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3599" dirty="0">
                    <a:latin typeface="Source Sans Pro Regular" charset="0"/>
                  </a:endParaRPr>
                </a:p>
              </p:txBody>
            </p:sp>
            <p:sp>
              <p:nvSpPr>
                <p:cNvPr id="92" name="Oval 67">
                  <a:extLst>
                    <a:ext uri="{FF2B5EF4-FFF2-40B4-BE49-F238E27FC236}">
                      <a16:creationId xmlns="" xmlns:a16="http://schemas.microsoft.com/office/drawing/2014/main" id="{AB447F7A-39AE-4D97-AF6E-2DBFC36534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66034" y="2743518"/>
                  <a:ext cx="6350" cy="6350"/>
                </a:xfrm>
                <a:prstGeom prst="ellipse">
                  <a:avLst/>
                </a:prstGeom>
                <a:solidFill>
                  <a:srgbClr val="2C99B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4" tIns="45702" rIns="91404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3599" dirty="0">
                    <a:latin typeface="Source Sans Pro Regular" charset="0"/>
                  </a:endParaRPr>
                </a:p>
              </p:txBody>
            </p:sp>
            <p:sp>
              <p:nvSpPr>
                <p:cNvPr id="93" name="Oval 68">
                  <a:extLst>
                    <a:ext uri="{FF2B5EF4-FFF2-40B4-BE49-F238E27FC236}">
                      <a16:creationId xmlns="" xmlns:a16="http://schemas.microsoft.com/office/drawing/2014/main" id="{0A800023-269B-455B-93CA-DF2C23941E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66034" y="2743518"/>
                  <a:ext cx="6350" cy="6350"/>
                </a:xfrm>
                <a:prstGeom prst="ellipse">
                  <a:avLst/>
                </a:prstGeom>
                <a:solidFill>
                  <a:srgbClr val="2C99B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4" tIns="45702" rIns="91404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3599" dirty="0">
                    <a:latin typeface="Source Sans Pro Regular" charset="0"/>
                  </a:endParaRPr>
                </a:p>
              </p:txBody>
            </p:sp>
            <p:sp>
              <p:nvSpPr>
                <p:cNvPr id="94" name="Freeform 69">
                  <a:extLst>
                    <a:ext uri="{FF2B5EF4-FFF2-40B4-BE49-F238E27FC236}">
                      <a16:creationId xmlns="" xmlns:a16="http://schemas.microsoft.com/office/drawing/2014/main" id="{CE69776C-ACE7-43FC-99F7-0DC0353BC6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67622" y="2745106"/>
                  <a:ext cx="1588" cy="1588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  <a:gd name="T8" fmla="*/ 1 w 1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4" tIns="45702" rIns="91404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3599" dirty="0">
                    <a:latin typeface="Source Sans Pro Regular" charset="0"/>
                  </a:endParaRPr>
                </a:p>
              </p:txBody>
            </p:sp>
            <p:sp>
              <p:nvSpPr>
                <p:cNvPr id="95" name="Freeform 70">
                  <a:extLst>
                    <a:ext uri="{FF2B5EF4-FFF2-40B4-BE49-F238E27FC236}">
                      <a16:creationId xmlns="" xmlns:a16="http://schemas.microsoft.com/office/drawing/2014/main" id="{768C5626-7E46-4DCF-95C1-01FDE77B91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67622" y="2745106"/>
                  <a:ext cx="1588" cy="1588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  <a:gd name="T8" fmla="*/ 1 w 1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4" tIns="45702" rIns="91404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3599" dirty="0">
                    <a:latin typeface="Source Sans Pro Regular" charset="0"/>
                  </a:endParaRPr>
                </a:p>
              </p:txBody>
            </p:sp>
            <p:sp>
              <p:nvSpPr>
                <p:cNvPr id="96" name="Oval 71">
                  <a:extLst>
                    <a:ext uri="{FF2B5EF4-FFF2-40B4-BE49-F238E27FC236}">
                      <a16:creationId xmlns="" xmlns:a16="http://schemas.microsoft.com/office/drawing/2014/main" id="{319D0852-D175-49DB-9BF2-FBAFDC78F2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16822" y="3884931"/>
                  <a:ext cx="103188" cy="1031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4" tIns="45702" rIns="91404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3599" dirty="0">
                    <a:latin typeface="Source Sans Pro Regular" charset="0"/>
                  </a:endParaRPr>
                </a:p>
              </p:txBody>
            </p:sp>
            <p:sp>
              <p:nvSpPr>
                <p:cNvPr id="97" name="Freeform 72">
                  <a:extLst>
                    <a:ext uri="{FF2B5EF4-FFF2-40B4-BE49-F238E27FC236}">
                      <a16:creationId xmlns="" xmlns:a16="http://schemas.microsoft.com/office/drawing/2014/main" id="{4876D9F3-A3F0-4985-879F-53B2E7CA41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42222" y="3910331"/>
                  <a:ext cx="52388" cy="52388"/>
                </a:xfrm>
                <a:custGeom>
                  <a:avLst/>
                  <a:gdLst>
                    <a:gd name="T0" fmla="*/ 31 w 33"/>
                    <a:gd name="T1" fmla="*/ 22 h 33"/>
                    <a:gd name="T2" fmla="*/ 29 w 33"/>
                    <a:gd name="T3" fmla="*/ 22 h 33"/>
                    <a:gd name="T4" fmla="*/ 22 w 33"/>
                    <a:gd name="T5" fmla="*/ 29 h 33"/>
                    <a:gd name="T6" fmla="*/ 11 w 33"/>
                    <a:gd name="T7" fmla="*/ 29 h 33"/>
                    <a:gd name="T8" fmla="*/ 4 w 33"/>
                    <a:gd name="T9" fmla="*/ 22 h 33"/>
                    <a:gd name="T10" fmla="*/ 4 w 33"/>
                    <a:gd name="T11" fmla="*/ 11 h 33"/>
                    <a:gd name="T12" fmla="*/ 11 w 33"/>
                    <a:gd name="T13" fmla="*/ 4 h 33"/>
                    <a:gd name="T14" fmla="*/ 22 w 33"/>
                    <a:gd name="T15" fmla="*/ 4 h 33"/>
                    <a:gd name="T16" fmla="*/ 29 w 33"/>
                    <a:gd name="T17" fmla="*/ 11 h 33"/>
                    <a:gd name="T18" fmla="*/ 29 w 33"/>
                    <a:gd name="T19" fmla="*/ 22 h 33"/>
                    <a:gd name="T20" fmla="*/ 31 w 33"/>
                    <a:gd name="T21" fmla="*/ 22 h 33"/>
                    <a:gd name="T22" fmla="*/ 33 w 33"/>
                    <a:gd name="T23" fmla="*/ 22 h 33"/>
                    <a:gd name="T24" fmla="*/ 33 w 33"/>
                    <a:gd name="T25" fmla="*/ 11 h 33"/>
                    <a:gd name="T26" fmla="*/ 22 w 33"/>
                    <a:gd name="T27" fmla="*/ 0 h 33"/>
                    <a:gd name="T28" fmla="*/ 11 w 33"/>
                    <a:gd name="T29" fmla="*/ 0 h 33"/>
                    <a:gd name="T30" fmla="*/ 0 w 33"/>
                    <a:gd name="T31" fmla="*/ 11 h 33"/>
                    <a:gd name="T32" fmla="*/ 0 w 33"/>
                    <a:gd name="T33" fmla="*/ 22 h 33"/>
                    <a:gd name="T34" fmla="*/ 11 w 33"/>
                    <a:gd name="T35" fmla="*/ 33 h 33"/>
                    <a:gd name="T36" fmla="*/ 22 w 33"/>
                    <a:gd name="T37" fmla="*/ 33 h 33"/>
                    <a:gd name="T38" fmla="*/ 33 w 33"/>
                    <a:gd name="T39" fmla="*/ 22 h 33"/>
                    <a:gd name="T40" fmla="*/ 31 w 33"/>
                    <a:gd name="T41" fmla="*/ 2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33">
                      <a:moveTo>
                        <a:pt x="31" y="22"/>
                      </a:moveTo>
                      <a:cubicBezTo>
                        <a:pt x="29" y="22"/>
                        <a:pt x="29" y="22"/>
                        <a:pt x="29" y="22"/>
                      </a:cubicBezTo>
                      <a:cubicBezTo>
                        <a:pt x="29" y="26"/>
                        <a:pt x="26" y="29"/>
                        <a:pt x="2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7" y="29"/>
                        <a:pt x="4" y="26"/>
                        <a:pt x="4" y="22"/>
                      </a:cubicBez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4" y="7"/>
                        <a:pt x="7" y="4"/>
                        <a:pt x="11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6" y="4"/>
                        <a:pt x="29" y="7"/>
                        <a:pt x="29" y="11"/>
                      </a:cubicBezTo>
                      <a:cubicBezTo>
                        <a:pt x="29" y="22"/>
                        <a:pt x="29" y="22"/>
                        <a:pt x="29" y="22"/>
                      </a:cubicBezTo>
                      <a:cubicBezTo>
                        <a:pt x="31" y="22"/>
                        <a:pt x="31" y="22"/>
                        <a:pt x="31" y="22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5"/>
                        <a:pt x="28" y="0"/>
                        <a:pt x="22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5" y="0"/>
                        <a:pt x="0" y="5"/>
                        <a:pt x="0" y="11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8"/>
                        <a:pt x="5" y="33"/>
                        <a:pt x="11" y="33"/>
                      </a:cubicBezTo>
                      <a:cubicBezTo>
                        <a:pt x="22" y="33"/>
                        <a:pt x="22" y="33"/>
                        <a:pt x="22" y="33"/>
                      </a:cubicBezTo>
                      <a:cubicBezTo>
                        <a:pt x="28" y="33"/>
                        <a:pt x="33" y="28"/>
                        <a:pt x="33" y="22"/>
                      </a:cubicBezTo>
                      <a:lnTo>
                        <a:pt x="31" y="22"/>
                      </a:lnTo>
                      <a:close/>
                    </a:path>
                  </a:pathLst>
                </a:custGeom>
                <a:solidFill>
                  <a:srgbClr val="18181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4" tIns="45702" rIns="91404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3599" dirty="0">
                    <a:latin typeface="Source Sans Pro Regular" charset="0"/>
                  </a:endParaRPr>
                </a:p>
              </p:txBody>
            </p:sp>
            <p:sp>
              <p:nvSpPr>
                <p:cNvPr id="98" name="Rectangle 73">
                  <a:extLst>
                    <a:ext uri="{FF2B5EF4-FFF2-40B4-BE49-F238E27FC236}">
                      <a16:creationId xmlns="" xmlns:a16="http://schemas.microsoft.com/office/drawing/2014/main" id="{C9004861-807F-4FEF-9F4F-024A144350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89809" y="2873693"/>
                  <a:ext cx="558800" cy="979488"/>
                </a:xfrm>
                <a:prstGeom prst="rect">
                  <a:avLst/>
                </a:prstGeom>
                <a:solidFill>
                  <a:srgbClr val="0C0D1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4" tIns="45702" rIns="91404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3599" dirty="0">
                    <a:latin typeface="Source Sans Pro Regular" charset="0"/>
                  </a:endParaRPr>
                </a:p>
              </p:txBody>
            </p:sp>
            <p:sp>
              <p:nvSpPr>
                <p:cNvPr id="99" name="Rectangle 74">
                  <a:extLst>
                    <a:ext uri="{FF2B5EF4-FFF2-40B4-BE49-F238E27FC236}">
                      <a16:creationId xmlns="" xmlns:a16="http://schemas.microsoft.com/office/drawing/2014/main" id="{D106B9A4-6688-4B28-B211-71995C7B52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94572" y="2880043"/>
                  <a:ext cx="547688" cy="966788"/>
                </a:xfrm>
                <a:prstGeom prst="rect">
                  <a:avLst/>
                </a:pr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4" tIns="45702" rIns="91404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3599" dirty="0">
                    <a:latin typeface="Source Sans Pro Regular" charset="0"/>
                  </a:endParaRPr>
                </a:p>
              </p:txBody>
            </p:sp>
            <p:sp>
              <p:nvSpPr>
                <p:cNvPr id="100" name="Freeform 75">
                  <a:extLst>
                    <a:ext uri="{FF2B5EF4-FFF2-40B4-BE49-F238E27FC236}">
                      <a16:creationId xmlns="" xmlns:a16="http://schemas.microsoft.com/office/drawing/2014/main" id="{D26743BC-6CC8-4A3C-94A1-BEE92C5E00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9997" y="2784793"/>
                  <a:ext cx="115888" cy="26988"/>
                </a:xfrm>
                <a:custGeom>
                  <a:avLst/>
                  <a:gdLst>
                    <a:gd name="T0" fmla="*/ 8 w 73"/>
                    <a:gd name="T1" fmla="*/ 17 h 17"/>
                    <a:gd name="T2" fmla="*/ 0 w 73"/>
                    <a:gd name="T3" fmla="*/ 9 h 17"/>
                    <a:gd name="T4" fmla="*/ 8 w 73"/>
                    <a:gd name="T5" fmla="*/ 0 h 17"/>
                    <a:gd name="T6" fmla="*/ 65 w 73"/>
                    <a:gd name="T7" fmla="*/ 0 h 17"/>
                    <a:gd name="T8" fmla="*/ 73 w 73"/>
                    <a:gd name="T9" fmla="*/ 9 h 17"/>
                    <a:gd name="T10" fmla="*/ 65 w 73"/>
                    <a:gd name="T11" fmla="*/ 17 h 17"/>
                    <a:gd name="T12" fmla="*/ 8 w 73"/>
                    <a:gd name="T13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" h="17">
                      <a:moveTo>
                        <a:pt x="8" y="17"/>
                      </a:moveTo>
                      <a:cubicBezTo>
                        <a:pt x="3" y="17"/>
                        <a:pt x="0" y="13"/>
                        <a:pt x="0" y="9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70" y="0"/>
                        <a:pt x="73" y="4"/>
                        <a:pt x="73" y="9"/>
                      </a:cubicBezTo>
                      <a:cubicBezTo>
                        <a:pt x="73" y="13"/>
                        <a:pt x="70" y="17"/>
                        <a:pt x="65" y="17"/>
                      </a:cubicBezTo>
                      <a:lnTo>
                        <a:pt x="8" y="17"/>
                      </a:lnTo>
                      <a:close/>
                    </a:path>
                  </a:pathLst>
                </a:custGeom>
                <a:solidFill>
                  <a:srgbClr val="0C0D1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4" tIns="45702" rIns="91404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3599" dirty="0">
                    <a:latin typeface="Source Sans Pro Regular" charset="0"/>
                  </a:endParaRPr>
                </a:p>
              </p:txBody>
            </p:sp>
            <p:sp>
              <p:nvSpPr>
                <p:cNvPr id="101" name="Freeform 76">
                  <a:extLst>
                    <a:ext uri="{FF2B5EF4-FFF2-40B4-BE49-F238E27FC236}">
                      <a16:creationId xmlns="" xmlns:a16="http://schemas.microsoft.com/office/drawing/2014/main" id="{DD268BD9-8B9D-4279-B3DC-2BE34FE7F0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6347" y="2792731"/>
                  <a:ext cx="103188" cy="11113"/>
                </a:xfrm>
                <a:custGeom>
                  <a:avLst/>
                  <a:gdLst>
                    <a:gd name="T0" fmla="*/ 65 w 65"/>
                    <a:gd name="T1" fmla="*/ 4 h 7"/>
                    <a:gd name="T2" fmla="*/ 61 w 65"/>
                    <a:gd name="T3" fmla="*/ 7 h 7"/>
                    <a:gd name="T4" fmla="*/ 4 w 65"/>
                    <a:gd name="T5" fmla="*/ 7 h 7"/>
                    <a:gd name="T6" fmla="*/ 0 w 65"/>
                    <a:gd name="T7" fmla="*/ 4 h 7"/>
                    <a:gd name="T8" fmla="*/ 4 w 65"/>
                    <a:gd name="T9" fmla="*/ 0 h 7"/>
                    <a:gd name="T10" fmla="*/ 61 w 65"/>
                    <a:gd name="T11" fmla="*/ 0 h 7"/>
                    <a:gd name="T12" fmla="*/ 65 w 65"/>
                    <a:gd name="T13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5" h="7">
                      <a:moveTo>
                        <a:pt x="65" y="4"/>
                      </a:moveTo>
                      <a:cubicBezTo>
                        <a:pt x="65" y="6"/>
                        <a:pt x="63" y="7"/>
                        <a:pt x="61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2" y="7"/>
                        <a:pt x="0" y="6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61" y="0"/>
                        <a:pt x="61" y="0"/>
                        <a:pt x="61" y="0"/>
                      </a:cubicBezTo>
                      <a:cubicBezTo>
                        <a:pt x="63" y="0"/>
                        <a:pt x="65" y="2"/>
                        <a:pt x="65" y="4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4" tIns="45702" rIns="91404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3599" dirty="0">
                    <a:latin typeface="Source Sans Pro Regular" charset="0"/>
                  </a:endParaRPr>
                </a:p>
              </p:txBody>
            </p:sp>
            <p:sp>
              <p:nvSpPr>
                <p:cNvPr id="102" name="Oval 77">
                  <a:extLst>
                    <a:ext uri="{FF2B5EF4-FFF2-40B4-BE49-F238E27FC236}">
                      <a16:creationId xmlns="" xmlns:a16="http://schemas.microsoft.com/office/drawing/2014/main" id="{402F2135-B31E-4542-82AA-F82CE7A32E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1897" y="2789556"/>
                  <a:ext cx="17463" cy="17463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4" tIns="45702" rIns="91404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3599" dirty="0">
                    <a:latin typeface="Source Sans Pro Regular" charset="0"/>
                  </a:endParaRPr>
                </a:p>
              </p:txBody>
            </p:sp>
          </p:grpSp>
          <p:sp>
            <p:nvSpPr>
              <p:cNvPr id="82" name="직사각형 81">
                <a:extLst>
                  <a:ext uri="{FF2B5EF4-FFF2-40B4-BE49-F238E27FC236}">
                    <a16:creationId xmlns="" xmlns:a16="http://schemas.microsoft.com/office/drawing/2014/main" id="{BBC9D2EF-BF2F-4422-A6D7-695BA3ED5411}"/>
                  </a:ext>
                </a:extLst>
              </p:cNvPr>
              <p:cNvSpPr/>
              <p:nvPr/>
            </p:nvSpPr>
            <p:spPr bwMode="auto">
              <a:xfrm>
                <a:off x="1370713" y="2471888"/>
                <a:ext cx="833728" cy="147674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pic>
            <p:nvPicPr>
              <p:cNvPr id="83" name="Picture 2" descr="ICS Certification">
                <a:extLst>
                  <a:ext uri="{FF2B5EF4-FFF2-40B4-BE49-F238E27FC236}">
                    <a16:creationId xmlns="" xmlns:a16="http://schemas.microsoft.com/office/drawing/2014/main" id="{8CB8F0F1-93A6-4030-ACF2-9277F2EC7F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/>
            </p:blipFill>
            <p:spPr bwMode="auto">
              <a:xfrm>
                <a:off x="1371815" y="2786063"/>
                <a:ext cx="829339" cy="8293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7" name="그룹 106"/>
            <p:cNvGrpSpPr/>
            <p:nvPr/>
          </p:nvGrpSpPr>
          <p:grpSpPr>
            <a:xfrm>
              <a:off x="722389" y="2590749"/>
              <a:ext cx="3149664" cy="2246132"/>
              <a:chOff x="1400482" y="2703763"/>
              <a:chExt cx="3149664" cy="2246132"/>
            </a:xfrm>
          </p:grpSpPr>
          <p:grpSp>
            <p:nvGrpSpPr>
              <p:cNvPr id="57" name="그룹 56"/>
              <p:cNvGrpSpPr/>
              <p:nvPr/>
            </p:nvGrpSpPr>
            <p:grpSpPr>
              <a:xfrm>
                <a:off x="1400482" y="2703763"/>
                <a:ext cx="1552028" cy="663909"/>
                <a:chOff x="386825" y="3063361"/>
                <a:chExt cx="1552028" cy="663909"/>
              </a:xfrm>
            </p:grpSpPr>
            <p:pic>
              <p:nvPicPr>
                <p:cNvPr id="58" name="그림 57">
                  <a:extLst>
                    <a:ext uri="{FF2B5EF4-FFF2-40B4-BE49-F238E27FC236}">
                      <a16:creationId xmlns="" xmlns:a16="http://schemas.microsoft.com/office/drawing/2014/main" id="{E81294CC-7A3F-4034-9514-AB61B884D7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3900" y="3063361"/>
                  <a:ext cx="557878" cy="385892"/>
                </a:xfrm>
                <a:prstGeom prst="rect">
                  <a:avLst/>
                </a:prstGeom>
              </p:spPr>
            </p:pic>
            <p:sp>
              <p:nvSpPr>
                <p:cNvPr id="59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386825" y="3450271"/>
                  <a:ext cx="1552028" cy="276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>
                  <a:defPPr>
                    <a:defRPr lang="ko-KR"/>
                  </a:defPPr>
                  <a:lvl1pPr>
                    <a:spcBef>
                      <a:spcPct val="90000"/>
                    </a:spcBef>
                    <a:defRPr sz="1200" b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Times New Roman" pitchFamily="18" charset="0"/>
                    </a:defRPr>
                  </a:lvl1pPr>
                </a:lstStyle>
                <a:p>
                  <a:r>
                    <a:rPr lang="en-US" altLang="ko-KR" smtClean="0"/>
                    <a:t>Marihuana </a:t>
                  </a:r>
                  <a:r>
                    <a:rPr lang="ko-KR" altLang="en-US" smtClean="0"/>
                    <a:t>생산업자</a:t>
                  </a:r>
                  <a:endParaRPr lang="en-US" altLang="ko-KR" dirty="0"/>
                </a:p>
              </p:txBody>
            </p:sp>
          </p:grpSp>
          <p:grpSp>
            <p:nvGrpSpPr>
              <p:cNvPr id="7" name="그룹 6"/>
              <p:cNvGrpSpPr/>
              <p:nvPr/>
            </p:nvGrpSpPr>
            <p:grpSpPr>
              <a:xfrm>
                <a:off x="1400482" y="3891069"/>
                <a:ext cx="1552027" cy="1058826"/>
                <a:chOff x="7171074" y="2308849"/>
                <a:chExt cx="1552027" cy="1058826"/>
              </a:xfrm>
            </p:grpSpPr>
            <p:grpSp>
              <p:nvGrpSpPr>
                <p:cNvPr id="3" name="그룹 2"/>
                <p:cNvGrpSpPr/>
                <p:nvPr/>
              </p:nvGrpSpPr>
              <p:grpSpPr>
                <a:xfrm>
                  <a:off x="7337490" y="2308849"/>
                  <a:ext cx="1219194" cy="824768"/>
                  <a:chOff x="7233006" y="2308849"/>
                  <a:chExt cx="1219194" cy="824768"/>
                </a:xfrm>
              </p:grpSpPr>
              <p:pic>
                <p:nvPicPr>
                  <p:cNvPr id="67" name="그림 66"/>
                  <p:cNvPicPr preferRelativeResize="0">
                    <a:picLocks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233006" y="2308849"/>
                    <a:ext cx="1000886" cy="680929"/>
                  </a:xfrm>
                  <a:prstGeom prst="rect">
                    <a:avLst/>
                  </a:prstGeom>
                </p:spPr>
              </p:pic>
              <p:pic>
                <p:nvPicPr>
                  <p:cNvPr id="68" name="그림 67"/>
                  <p:cNvPicPr preferRelativeResize="0">
                    <a:picLocks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00713" y="2590318"/>
                    <a:ext cx="752175" cy="543299"/>
                  </a:xfrm>
                  <a:prstGeom prst="rect">
                    <a:avLst/>
                  </a:prstGeom>
                </p:spPr>
              </p:pic>
              <p:pic>
                <p:nvPicPr>
                  <p:cNvPr id="70" name="그림 69"/>
                  <p:cNvPicPr preferRelativeResize="0">
                    <a:picLocks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996" t="6830" r="12190" b="8880"/>
                  <a:stretch/>
                </p:blipFill>
                <p:spPr>
                  <a:xfrm>
                    <a:off x="7876200" y="2475759"/>
                    <a:ext cx="576000" cy="360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3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7171074" y="3090676"/>
                  <a:ext cx="1552027" cy="276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>
                  <a:defPPr>
                    <a:defRPr lang="ko-KR"/>
                  </a:defPPr>
                  <a:lvl1pPr>
                    <a:spcBef>
                      <a:spcPct val="90000"/>
                    </a:spcBef>
                    <a:defRPr sz="1200" b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Times New Roman" pitchFamily="18" charset="0"/>
                    </a:defRPr>
                  </a:lvl1pPr>
                </a:lstStyle>
                <a:p>
                  <a:r>
                    <a:rPr lang="en-US" altLang="ko-KR" smtClean="0"/>
                    <a:t>Marihuana </a:t>
                  </a:r>
                  <a:r>
                    <a:rPr lang="ko-KR" altLang="en-US" smtClean="0"/>
                    <a:t>관계업종</a:t>
                  </a:r>
                  <a:endParaRPr lang="en-US" altLang="ko-KR" dirty="0"/>
                </a:p>
              </p:txBody>
            </p:sp>
          </p:grpSp>
          <p:cxnSp>
            <p:nvCxnSpPr>
              <p:cNvPr id="103" name="직선 화살표 연결선 102"/>
              <p:cNvCxnSpPr/>
              <p:nvPr/>
            </p:nvCxnSpPr>
            <p:spPr bwMode="auto">
              <a:xfrm>
                <a:off x="3038146" y="3035717"/>
                <a:ext cx="1512000" cy="0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B5DCB"/>
                </a:solidFill>
                <a:prstDash val="solid"/>
                <a:round/>
                <a:headEnd type="triangle" w="med" len="med"/>
                <a:tailEnd type="triangle"/>
              </a:ln>
              <a:effectLst/>
            </p:spPr>
          </p:cxnSp>
          <p:cxnSp>
            <p:nvCxnSpPr>
              <p:cNvPr id="104" name="직선 화살표 연결선 103"/>
              <p:cNvCxnSpPr/>
              <p:nvPr/>
            </p:nvCxnSpPr>
            <p:spPr bwMode="auto">
              <a:xfrm>
                <a:off x="3038146" y="4420482"/>
                <a:ext cx="1512000" cy="0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0B5DCB"/>
                </a:solidFill>
                <a:prstDash val="solid"/>
                <a:round/>
                <a:headEnd type="triangle" w="med" len="med"/>
                <a:tailEnd type="triangle"/>
              </a:ln>
              <a:effectLst/>
            </p:spPr>
          </p:cxnSp>
        </p:grpSp>
        <p:cxnSp>
          <p:nvCxnSpPr>
            <p:cNvPr id="105" name="직선 화살표 연결선 104"/>
            <p:cNvCxnSpPr/>
            <p:nvPr/>
          </p:nvCxnSpPr>
          <p:spPr bwMode="auto">
            <a:xfrm flipH="1">
              <a:off x="6452166" y="3589649"/>
              <a:ext cx="1620000" cy="0"/>
            </a:xfrm>
            <a:prstGeom prst="straightConnector1">
              <a:avLst/>
            </a:prstGeom>
            <a:noFill/>
            <a:ln w="57150" cap="flat" cmpd="sng" algn="ctr">
              <a:solidFill>
                <a:srgbClr val="0B5DCB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1" name="Text Box 7"/>
            <p:cNvSpPr txBox="1">
              <a:spLocks noChangeArrowheads="1"/>
            </p:cNvSpPr>
            <p:nvPr/>
          </p:nvSpPr>
          <p:spPr bwMode="auto">
            <a:xfrm>
              <a:off x="6788847" y="3232800"/>
              <a:ext cx="99796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spcBef>
                  <a:spcPct val="90000"/>
                </a:spcBef>
                <a:defRPr sz="1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itchFamily="18" charset="0"/>
                </a:defRPr>
              </a:lvl1pPr>
            </a:lstStyle>
            <a:p>
              <a:r>
                <a:rPr lang="en-US" altLang="ko-KR" smtClean="0"/>
                <a:t>Data Access</a:t>
              </a:r>
              <a:endParaRPr lang="en-US" altLang="ko-KR" dirty="0"/>
            </a:p>
          </p:txBody>
        </p:sp>
      </p:grpSp>
      <p:sp>
        <p:nvSpPr>
          <p:cNvPr id="112" name="Text Box 7"/>
          <p:cNvSpPr txBox="1">
            <a:spLocks noChangeArrowheads="1"/>
          </p:cNvSpPr>
          <p:nvPr/>
        </p:nvSpPr>
        <p:spPr bwMode="auto">
          <a:xfrm>
            <a:off x="2837674" y="3207275"/>
            <a:ext cx="669286" cy="1166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Grant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Deny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Revoke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access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itchFamily="18" charset="0"/>
            </a:endParaRPr>
          </a:p>
        </p:txBody>
      </p:sp>
      <p:sp>
        <p:nvSpPr>
          <p:cNvPr id="114" name="Text Box 7"/>
          <p:cNvSpPr txBox="1">
            <a:spLocks noChangeArrowheads="1"/>
          </p:cNvSpPr>
          <p:nvPr/>
        </p:nvSpPr>
        <p:spPr bwMode="auto">
          <a:xfrm>
            <a:off x="3491098" y="757243"/>
            <a:ext cx="128753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90000"/>
              </a:spcBef>
              <a:defRPr/>
            </a:pPr>
            <a:r>
              <a:rPr lang="en-US" altLang="ko-KR" sz="1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Cloud Database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807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ockchain01_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30" y="631430"/>
            <a:ext cx="8813766" cy="527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083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="" xmlns:a16="http://schemas.microsoft.com/office/drawing/2014/main" id="{15E29F9C-0FBE-4D37-81F5-AFBD28AB9D43}"/>
              </a:ext>
            </a:extLst>
          </p:cNvPr>
          <p:cNvSpPr/>
          <p:nvPr/>
        </p:nvSpPr>
        <p:spPr bwMode="auto">
          <a:xfrm>
            <a:off x="1044274" y="3611552"/>
            <a:ext cx="8861725" cy="969588"/>
          </a:xfrm>
          <a:custGeom>
            <a:avLst/>
            <a:gdLst>
              <a:gd name="connsiteX0" fmla="*/ 0 w 8961813"/>
              <a:gd name="connsiteY0" fmla="*/ 484794 h 969587"/>
              <a:gd name="connsiteX1" fmla="*/ 484794 w 8961813"/>
              <a:gd name="connsiteY1" fmla="*/ 0 h 969587"/>
              <a:gd name="connsiteX2" fmla="*/ 8477020 w 8961813"/>
              <a:gd name="connsiteY2" fmla="*/ 0 h 969587"/>
              <a:gd name="connsiteX3" fmla="*/ 8961814 w 8961813"/>
              <a:gd name="connsiteY3" fmla="*/ 484794 h 969587"/>
              <a:gd name="connsiteX4" fmla="*/ 8961813 w 8961813"/>
              <a:gd name="connsiteY4" fmla="*/ 484794 h 969587"/>
              <a:gd name="connsiteX5" fmla="*/ 8477019 w 8961813"/>
              <a:gd name="connsiteY5" fmla="*/ 969588 h 969587"/>
              <a:gd name="connsiteX6" fmla="*/ 484794 w 8961813"/>
              <a:gd name="connsiteY6" fmla="*/ 969587 h 969587"/>
              <a:gd name="connsiteX7" fmla="*/ 0 w 8961813"/>
              <a:gd name="connsiteY7" fmla="*/ 484793 h 969587"/>
              <a:gd name="connsiteX8" fmla="*/ 0 w 8961813"/>
              <a:gd name="connsiteY8" fmla="*/ 484794 h 969587"/>
              <a:gd name="connsiteX0" fmla="*/ 0 w 8961814"/>
              <a:gd name="connsiteY0" fmla="*/ 484794 h 969588"/>
              <a:gd name="connsiteX1" fmla="*/ 484794 w 8961814"/>
              <a:gd name="connsiteY1" fmla="*/ 0 h 969588"/>
              <a:gd name="connsiteX2" fmla="*/ 8477020 w 8961814"/>
              <a:gd name="connsiteY2" fmla="*/ 0 h 969588"/>
              <a:gd name="connsiteX3" fmla="*/ 8961814 w 8961814"/>
              <a:gd name="connsiteY3" fmla="*/ 484794 h 969588"/>
              <a:gd name="connsiteX4" fmla="*/ 8477019 w 8961814"/>
              <a:gd name="connsiteY4" fmla="*/ 969588 h 969588"/>
              <a:gd name="connsiteX5" fmla="*/ 484794 w 8961814"/>
              <a:gd name="connsiteY5" fmla="*/ 969587 h 969588"/>
              <a:gd name="connsiteX6" fmla="*/ 0 w 8961814"/>
              <a:gd name="connsiteY6" fmla="*/ 484793 h 969588"/>
              <a:gd name="connsiteX7" fmla="*/ 0 w 8961814"/>
              <a:gd name="connsiteY7" fmla="*/ 484794 h 969588"/>
              <a:gd name="connsiteX0" fmla="*/ 0 w 9476048"/>
              <a:gd name="connsiteY0" fmla="*/ 484794 h 969588"/>
              <a:gd name="connsiteX1" fmla="*/ 484794 w 9476048"/>
              <a:gd name="connsiteY1" fmla="*/ 0 h 969588"/>
              <a:gd name="connsiteX2" fmla="*/ 8477020 w 9476048"/>
              <a:gd name="connsiteY2" fmla="*/ 0 h 969588"/>
              <a:gd name="connsiteX3" fmla="*/ 8477019 w 9476048"/>
              <a:gd name="connsiteY3" fmla="*/ 969588 h 969588"/>
              <a:gd name="connsiteX4" fmla="*/ 484794 w 9476048"/>
              <a:gd name="connsiteY4" fmla="*/ 969587 h 969588"/>
              <a:gd name="connsiteX5" fmla="*/ 0 w 9476048"/>
              <a:gd name="connsiteY5" fmla="*/ 484793 h 969588"/>
              <a:gd name="connsiteX6" fmla="*/ 0 w 9476048"/>
              <a:gd name="connsiteY6" fmla="*/ 484794 h 969588"/>
              <a:gd name="connsiteX0" fmla="*/ 0 w 8477020"/>
              <a:gd name="connsiteY0" fmla="*/ 484794 h 969588"/>
              <a:gd name="connsiteX1" fmla="*/ 484794 w 8477020"/>
              <a:gd name="connsiteY1" fmla="*/ 0 h 969588"/>
              <a:gd name="connsiteX2" fmla="*/ 8477020 w 8477020"/>
              <a:gd name="connsiteY2" fmla="*/ 0 h 969588"/>
              <a:gd name="connsiteX3" fmla="*/ 8477019 w 8477020"/>
              <a:gd name="connsiteY3" fmla="*/ 969588 h 969588"/>
              <a:gd name="connsiteX4" fmla="*/ 484794 w 8477020"/>
              <a:gd name="connsiteY4" fmla="*/ 969587 h 969588"/>
              <a:gd name="connsiteX5" fmla="*/ 0 w 8477020"/>
              <a:gd name="connsiteY5" fmla="*/ 484793 h 969588"/>
              <a:gd name="connsiteX6" fmla="*/ 0 w 8477020"/>
              <a:gd name="connsiteY6" fmla="*/ 484794 h 96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77020" h="969588">
                <a:moveTo>
                  <a:pt x="0" y="484794"/>
                </a:moveTo>
                <a:cubicBezTo>
                  <a:pt x="0" y="217050"/>
                  <a:pt x="217050" y="0"/>
                  <a:pt x="484794" y="0"/>
                </a:cubicBezTo>
                <a:lnTo>
                  <a:pt x="8477020" y="0"/>
                </a:lnTo>
                <a:cubicBezTo>
                  <a:pt x="8477020" y="323196"/>
                  <a:pt x="8477019" y="646392"/>
                  <a:pt x="8477019" y="969588"/>
                </a:cubicBezTo>
                <a:lnTo>
                  <a:pt x="484794" y="969587"/>
                </a:lnTo>
                <a:cubicBezTo>
                  <a:pt x="217050" y="969587"/>
                  <a:pt x="0" y="752537"/>
                  <a:pt x="0" y="484793"/>
                </a:cubicBezTo>
                <a:lnTo>
                  <a:pt x="0" y="484794"/>
                </a:lnTo>
                <a:close/>
              </a:path>
            </a:pathLst>
          </a:custGeom>
          <a:solidFill>
            <a:srgbClr val="437A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DA889461-AFD0-4BBF-8D63-7B81E3D4CD9E}"/>
              </a:ext>
            </a:extLst>
          </p:cNvPr>
          <p:cNvSpPr/>
          <p:nvPr/>
        </p:nvSpPr>
        <p:spPr bwMode="auto">
          <a:xfrm>
            <a:off x="584174" y="4771835"/>
            <a:ext cx="9321826" cy="362736"/>
          </a:xfrm>
          <a:custGeom>
            <a:avLst/>
            <a:gdLst>
              <a:gd name="connsiteX0" fmla="*/ 0 w 9321826"/>
              <a:gd name="connsiteY0" fmla="*/ 181368 h 362736"/>
              <a:gd name="connsiteX1" fmla="*/ 181368 w 9321826"/>
              <a:gd name="connsiteY1" fmla="*/ 0 h 362736"/>
              <a:gd name="connsiteX2" fmla="*/ 9140458 w 9321826"/>
              <a:gd name="connsiteY2" fmla="*/ 0 h 362736"/>
              <a:gd name="connsiteX3" fmla="*/ 9321826 w 9321826"/>
              <a:gd name="connsiteY3" fmla="*/ 181368 h 362736"/>
              <a:gd name="connsiteX4" fmla="*/ 9321826 w 9321826"/>
              <a:gd name="connsiteY4" fmla="*/ 181368 h 362736"/>
              <a:gd name="connsiteX5" fmla="*/ 9140458 w 9321826"/>
              <a:gd name="connsiteY5" fmla="*/ 362736 h 362736"/>
              <a:gd name="connsiteX6" fmla="*/ 181368 w 9321826"/>
              <a:gd name="connsiteY6" fmla="*/ 362736 h 362736"/>
              <a:gd name="connsiteX7" fmla="*/ 0 w 9321826"/>
              <a:gd name="connsiteY7" fmla="*/ 181368 h 362736"/>
              <a:gd name="connsiteX0" fmla="*/ 0 w 9321826"/>
              <a:gd name="connsiteY0" fmla="*/ 181368 h 362736"/>
              <a:gd name="connsiteX1" fmla="*/ 181368 w 9321826"/>
              <a:gd name="connsiteY1" fmla="*/ 0 h 362736"/>
              <a:gd name="connsiteX2" fmla="*/ 9140458 w 9321826"/>
              <a:gd name="connsiteY2" fmla="*/ 0 h 362736"/>
              <a:gd name="connsiteX3" fmla="*/ 9321826 w 9321826"/>
              <a:gd name="connsiteY3" fmla="*/ 181368 h 362736"/>
              <a:gd name="connsiteX4" fmla="*/ 9321826 w 9321826"/>
              <a:gd name="connsiteY4" fmla="*/ 181368 h 362736"/>
              <a:gd name="connsiteX5" fmla="*/ 9140458 w 9321826"/>
              <a:gd name="connsiteY5" fmla="*/ 362736 h 362736"/>
              <a:gd name="connsiteX6" fmla="*/ 181368 w 9321826"/>
              <a:gd name="connsiteY6" fmla="*/ 362736 h 362736"/>
              <a:gd name="connsiteX7" fmla="*/ 0 w 9321826"/>
              <a:gd name="connsiteY7" fmla="*/ 181368 h 362736"/>
              <a:gd name="connsiteX0" fmla="*/ 0 w 9860447"/>
              <a:gd name="connsiteY0" fmla="*/ 181368 h 362736"/>
              <a:gd name="connsiteX1" fmla="*/ 181368 w 9860447"/>
              <a:gd name="connsiteY1" fmla="*/ 0 h 362736"/>
              <a:gd name="connsiteX2" fmla="*/ 9140458 w 9860447"/>
              <a:gd name="connsiteY2" fmla="*/ 0 h 362736"/>
              <a:gd name="connsiteX3" fmla="*/ 9321826 w 9860447"/>
              <a:gd name="connsiteY3" fmla="*/ 181368 h 362736"/>
              <a:gd name="connsiteX4" fmla="*/ 9321826 w 9860447"/>
              <a:gd name="connsiteY4" fmla="*/ 181368 h 362736"/>
              <a:gd name="connsiteX5" fmla="*/ 9140458 w 9860447"/>
              <a:gd name="connsiteY5" fmla="*/ 362736 h 362736"/>
              <a:gd name="connsiteX6" fmla="*/ 181368 w 9860447"/>
              <a:gd name="connsiteY6" fmla="*/ 362736 h 362736"/>
              <a:gd name="connsiteX7" fmla="*/ 0 w 9860447"/>
              <a:gd name="connsiteY7" fmla="*/ 181368 h 362736"/>
              <a:gd name="connsiteX0" fmla="*/ 0 w 9860579"/>
              <a:gd name="connsiteY0" fmla="*/ 181368 h 362736"/>
              <a:gd name="connsiteX1" fmla="*/ 181368 w 9860579"/>
              <a:gd name="connsiteY1" fmla="*/ 0 h 362736"/>
              <a:gd name="connsiteX2" fmla="*/ 9140458 w 9860579"/>
              <a:gd name="connsiteY2" fmla="*/ 0 h 362736"/>
              <a:gd name="connsiteX3" fmla="*/ 9321826 w 9860579"/>
              <a:gd name="connsiteY3" fmla="*/ 181368 h 362736"/>
              <a:gd name="connsiteX4" fmla="*/ 9321826 w 9860579"/>
              <a:gd name="connsiteY4" fmla="*/ 181368 h 362736"/>
              <a:gd name="connsiteX5" fmla="*/ 9140458 w 9860579"/>
              <a:gd name="connsiteY5" fmla="*/ 362736 h 362736"/>
              <a:gd name="connsiteX6" fmla="*/ 181368 w 9860579"/>
              <a:gd name="connsiteY6" fmla="*/ 362736 h 362736"/>
              <a:gd name="connsiteX7" fmla="*/ 0 w 9860579"/>
              <a:gd name="connsiteY7" fmla="*/ 181368 h 362736"/>
              <a:gd name="connsiteX0" fmla="*/ 0 w 9321826"/>
              <a:gd name="connsiteY0" fmla="*/ 181368 h 362736"/>
              <a:gd name="connsiteX1" fmla="*/ 181368 w 9321826"/>
              <a:gd name="connsiteY1" fmla="*/ 0 h 362736"/>
              <a:gd name="connsiteX2" fmla="*/ 9140458 w 9321826"/>
              <a:gd name="connsiteY2" fmla="*/ 0 h 362736"/>
              <a:gd name="connsiteX3" fmla="*/ 9321826 w 9321826"/>
              <a:gd name="connsiteY3" fmla="*/ 181368 h 362736"/>
              <a:gd name="connsiteX4" fmla="*/ 9321826 w 9321826"/>
              <a:gd name="connsiteY4" fmla="*/ 181368 h 362736"/>
              <a:gd name="connsiteX5" fmla="*/ 9140458 w 9321826"/>
              <a:gd name="connsiteY5" fmla="*/ 362736 h 362736"/>
              <a:gd name="connsiteX6" fmla="*/ 181368 w 9321826"/>
              <a:gd name="connsiteY6" fmla="*/ 362736 h 362736"/>
              <a:gd name="connsiteX7" fmla="*/ 0 w 9321826"/>
              <a:gd name="connsiteY7" fmla="*/ 181368 h 362736"/>
              <a:gd name="connsiteX0" fmla="*/ 0 w 9321826"/>
              <a:gd name="connsiteY0" fmla="*/ 181368 h 362736"/>
              <a:gd name="connsiteX1" fmla="*/ 181368 w 9321826"/>
              <a:gd name="connsiteY1" fmla="*/ 0 h 362736"/>
              <a:gd name="connsiteX2" fmla="*/ 9140458 w 9321826"/>
              <a:gd name="connsiteY2" fmla="*/ 0 h 362736"/>
              <a:gd name="connsiteX3" fmla="*/ 9321826 w 9321826"/>
              <a:gd name="connsiteY3" fmla="*/ 181368 h 362736"/>
              <a:gd name="connsiteX4" fmla="*/ 9321826 w 9321826"/>
              <a:gd name="connsiteY4" fmla="*/ 181368 h 362736"/>
              <a:gd name="connsiteX5" fmla="*/ 9140458 w 9321826"/>
              <a:gd name="connsiteY5" fmla="*/ 362736 h 362736"/>
              <a:gd name="connsiteX6" fmla="*/ 181368 w 9321826"/>
              <a:gd name="connsiteY6" fmla="*/ 362736 h 362736"/>
              <a:gd name="connsiteX7" fmla="*/ 0 w 9321826"/>
              <a:gd name="connsiteY7" fmla="*/ 181368 h 362736"/>
              <a:gd name="connsiteX0" fmla="*/ 0 w 9321826"/>
              <a:gd name="connsiteY0" fmla="*/ 181368 h 362736"/>
              <a:gd name="connsiteX1" fmla="*/ 181368 w 9321826"/>
              <a:gd name="connsiteY1" fmla="*/ 0 h 362736"/>
              <a:gd name="connsiteX2" fmla="*/ 9140458 w 9321826"/>
              <a:gd name="connsiteY2" fmla="*/ 0 h 362736"/>
              <a:gd name="connsiteX3" fmla="*/ 9321826 w 9321826"/>
              <a:gd name="connsiteY3" fmla="*/ 181368 h 362736"/>
              <a:gd name="connsiteX4" fmla="*/ 9140458 w 9321826"/>
              <a:gd name="connsiteY4" fmla="*/ 362736 h 362736"/>
              <a:gd name="connsiteX5" fmla="*/ 181368 w 9321826"/>
              <a:gd name="connsiteY5" fmla="*/ 362736 h 362736"/>
              <a:gd name="connsiteX6" fmla="*/ 0 w 9321826"/>
              <a:gd name="connsiteY6" fmla="*/ 181368 h 362736"/>
              <a:gd name="connsiteX0" fmla="*/ 0 w 9140458"/>
              <a:gd name="connsiteY0" fmla="*/ 181368 h 362736"/>
              <a:gd name="connsiteX1" fmla="*/ 181368 w 9140458"/>
              <a:gd name="connsiteY1" fmla="*/ 0 h 362736"/>
              <a:gd name="connsiteX2" fmla="*/ 9140458 w 9140458"/>
              <a:gd name="connsiteY2" fmla="*/ 0 h 362736"/>
              <a:gd name="connsiteX3" fmla="*/ 9140458 w 9140458"/>
              <a:gd name="connsiteY3" fmla="*/ 362736 h 362736"/>
              <a:gd name="connsiteX4" fmla="*/ 181368 w 9140458"/>
              <a:gd name="connsiteY4" fmla="*/ 362736 h 362736"/>
              <a:gd name="connsiteX5" fmla="*/ 0 w 9140458"/>
              <a:gd name="connsiteY5" fmla="*/ 181368 h 362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0458" h="362736">
                <a:moveTo>
                  <a:pt x="0" y="181368"/>
                </a:moveTo>
                <a:cubicBezTo>
                  <a:pt x="0" y="81201"/>
                  <a:pt x="81201" y="0"/>
                  <a:pt x="181368" y="0"/>
                </a:cubicBezTo>
                <a:lnTo>
                  <a:pt x="9140458" y="0"/>
                </a:lnTo>
                <a:lnTo>
                  <a:pt x="9140458" y="362736"/>
                </a:lnTo>
                <a:lnTo>
                  <a:pt x="181368" y="362736"/>
                </a:lnTo>
                <a:cubicBezTo>
                  <a:pt x="81201" y="362736"/>
                  <a:pt x="0" y="281535"/>
                  <a:pt x="0" y="181368"/>
                </a:cubicBezTo>
                <a:close/>
              </a:path>
            </a:pathLst>
          </a:custGeom>
          <a:solidFill>
            <a:srgbClr val="2E48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C763503-E84E-4031-A333-6E42F710DFFA}"/>
              </a:ext>
            </a:extLst>
          </p:cNvPr>
          <p:cNvSpPr/>
          <p:nvPr/>
        </p:nvSpPr>
        <p:spPr bwMode="auto">
          <a:xfrm>
            <a:off x="0" y="5328458"/>
            <a:ext cx="9906000" cy="1529542"/>
          </a:xfrm>
          <a:prstGeom prst="rect">
            <a:avLst/>
          </a:prstGeom>
          <a:solidFill>
            <a:srgbClr val="D2DFE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681533" y="4782557"/>
            <a:ext cx="847539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ts val="0"/>
              </a:spcBef>
              <a:defRPr/>
            </a:pPr>
            <a:r>
              <a:rPr lang="en-US" altLang="ko-KR" sz="1600" b="1" dirty="0">
                <a:solidFill>
                  <a:srgbClr val="66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P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eer, </a:t>
            </a:r>
            <a:r>
              <a:rPr lang="en-US" altLang="ko-KR" sz="1600" b="1" dirty="0" err="1">
                <a:solidFill>
                  <a:srgbClr val="66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O</a:t>
            </a:r>
            <a:r>
              <a:rPr lang="en-US" altLang="ko-KR" sz="16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rderer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, </a:t>
            </a:r>
            <a:r>
              <a:rPr lang="en-US" altLang="ko-KR" sz="1600" b="1" dirty="0" err="1">
                <a:solidFill>
                  <a:srgbClr val="66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C</a:t>
            </a:r>
            <a:r>
              <a:rPr lang="en-US" altLang="ko-KR" sz="16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onfigtxgen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, </a:t>
            </a:r>
            <a:r>
              <a:rPr lang="en-US" altLang="ko-KR" sz="1600" b="1" dirty="0" err="1">
                <a:solidFill>
                  <a:srgbClr val="66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C</a:t>
            </a:r>
            <a:r>
              <a:rPr lang="en-US" altLang="ko-KR" sz="16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onfigxlator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, </a:t>
            </a:r>
            <a:r>
              <a:rPr lang="en-US" altLang="ko-KR" sz="1600" b="1" dirty="0" err="1">
                <a:solidFill>
                  <a:srgbClr val="66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C</a:t>
            </a:r>
            <a:r>
              <a:rPr lang="en-US" altLang="ko-KR" sz="16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ryptogen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, </a:t>
            </a:r>
            <a:r>
              <a:rPr lang="en-US" altLang="ko-KR" sz="1600" b="1" dirty="0">
                <a:solidFill>
                  <a:srgbClr val="66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F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abric-ca-server, </a:t>
            </a:r>
            <a:r>
              <a:rPr lang="en-US" altLang="ko-KR" sz="1600" b="1" dirty="0">
                <a:solidFill>
                  <a:srgbClr val="66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F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abric-ca-client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197" y="6232092"/>
            <a:ext cx="482815" cy="400887"/>
          </a:xfrm>
          <a:prstGeom prst="rect">
            <a:avLst/>
          </a:prstGeom>
        </p:spPr>
      </p:pic>
      <p:pic>
        <p:nvPicPr>
          <p:cNvPr id="27" name="Picture 6" descr="protobu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26" y="6325929"/>
            <a:ext cx="852850" cy="21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2822" y="6284016"/>
            <a:ext cx="635048" cy="297039"/>
          </a:xfrm>
          <a:prstGeom prst="rect">
            <a:avLst/>
          </a:prstGeom>
        </p:spPr>
      </p:pic>
      <p:pic>
        <p:nvPicPr>
          <p:cNvPr id="29" name="Picture 16" descr="https://cdn-images-1.medium.com/max/1400/1*MlYq4Q5Rdi7K8QGrN5Jea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373" y="6346491"/>
            <a:ext cx="484754" cy="17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7185" y="6154045"/>
            <a:ext cx="443816" cy="55698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4452" y="6280195"/>
            <a:ext cx="322692" cy="30468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4501" y="6303121"/>
            <a:ext cx="414547" cy="25882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6353" y="5656436"/>
            <a:ext cx="736505" cy="291319"/>
          </a:xfrm>
          <a:prstGeom prst="rect">
            <a:avLst/>
          </a:prstGeom>
        </p:spPr>
      </p:pic>
      <p:pic>
        <p:nvPicPr>
          <p:cNvPr id="34" name="Picture 18" descr="CouchDB Logo png transparent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902" y="5577756"/>
            <a:ext cx="563195" cy="44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0" descr="This diagram shows plaintext encrypted to ciphertext with a shared secret key. Because the cryptography is symmetric, the ciphertext is decrypted using the same secret key.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577" y="5547601"/>
            <a:ext cx="1158006" cy="50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t1.daumcdn.net/cfile/tistory/2615094356948A4E2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52" y="5511937"/>
            <a:ext cx="562960" cy="56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IntelliJ IDEA Logo.sv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866" y="5638124"/>
            <a:ext cx="327942" cy="32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00325" y="5598055"/>
            <a:ext cx="459411" cy="40808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28505" y="5629750"/>
            <a:ext cx="764434" cy="34469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52469" y="6257151"/>
            <a:ext cx="365028" cy="350769"/>
          </a:xfrm>
          <a:prstGeom prst="rect">
            <a:avLst/>
          </a:prstGeom>
        </p:spPr>
      </p:pic>
      <p:pic>
        <p:nvPicPr>
          <p:cNvPr id="41" name="Picture 14" descr="https://cdn-images-1.medium.com/max/1400/1*BCZkmZR1_YzDZy22Vn4uUw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437" y="5681269"/>
            <a:ext cx="578696" cy="24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node.js logoì ëí ì´ë¯¸ì§ ê²ìê²°ê³¼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511" y="5600749"/>
            <a:ext cx="585045" cy="40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2" descr="gulp logoì ëí ì´ë¯¸ì§ ê²ìê²°ê³¼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36" y="5634686"/>
            <a:ext cx="726906" cy="33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63067" y="6275228"/>
            <a:ext cx="558793" cy="314615"/>
          </a:xfrm>
          <a:prstGeom prst="rect">
            <a:avLst/>
          </a:prstGeom>
        </p:spPr>
      </p:pic>
      <p:pic>
        <p:nvPicPr>
          <p:cNvPr id="45" name="Picture 26" descr="the original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36" y="6333018"/>
            <a:ext cx="726906" cy="19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Box 7">
            <a:extLst>
              <a:ext uri="{FF2B5EF4-FFF2-40B4-BE49-F238E27FC236}">
                <a16:creationId xmlns="" xmlns:a16="http://schemas.microsoft.com/office/drawing/2014/main" id="{95F45F12-E8CC-4F9A-9DE6-2E5E937B7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5819" y="3799449"/>
            <a:ext cx="147668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Network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Configuration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="" xmlns:a16="http://schemas.microsoft.com/office/drawing/2014/main" id="{A1CE2E73-35DD-46C4-BC4F-7B7C90C4622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84050" y="3681273"/>
            <a:ext cx="1840000" cy="828000"/>
          </a:xfrm>
          <a:prstGeom prst="rect">
            <a:avLst/>
          </a:prstGeom>
        </p:spPr>
      </p:pic>
      <p:sp>
        <p:nvSpPr>
          <p:cNvPr id="54" name="사각형: 둥근 모서리 11">
            <a:extLst>
              <a:ext uri="{FF2B5EF4-FFF2-40B4-BE49-F238E27FC236}">
                <a16:creationId xmlns="" xmlns:a16="http://schemas.microsoft.com/office/drawing/2014/main" id="{E4E6355A-7EB0-4B92-8F3B-EF8BD291D010}"/>
              </a:ext>
            </a:extLst>
          </p:cNvPr>
          <p:cNvSpPr/>
          <p:nvPr/>
        </p:nvSpPr>
        <p:spPr bwMode="auto">
          <a:xfrm>
            <a:off x="1546511" y="2476499"/>
            <a:ext cx="8359489" cy="971062"/>
          </a:xfrm>
          <a:custGeom>
            <a:avLst/>
            <a:gdLst>
              <a:gd name="connsiteX0" fmla="*/ 0 w 8961813"/>
              <a:gd name="connsiteY0" fmla="*/ 484794 h 969587"/>
              <a:gd name="connsiteX1" fmla="*/ 484794 w 8961813"/>
              <a:gd name="connsiteY1" fmla="*/ 0 h 969587"/>
              <a:gd name="connsiteX2" fmla="*/ 8477020 w 8961813"/>
              <a:gd name="connsiteY2" fmla="*/ 0 h 969587"/>
              <a:gd name="connsiteX3" fmla="*/ 8961814 w 8961813"/>
              <a:gd name="connsiteY3" fmla="*/ 484794 h 969587"/>
              <a:gd name="connsiteX4" fmla="*/ 8961813 w 8961813"/>
              <a:gd name="connsiteY4" fmla="*/ 484794 h 969587"/>
              <a:gd name="connsiteX5" fmla="*/ 8477019 w 8961813"/>
              <a:gd name="connsiteY5" fmla="*/ 969588 h 969587"/>
              <a:gd name="connsiteX6" fmla="*/ 484794 w 8961813"/>
              <a:gd name="connsiteY6" fmla="*/ 969587 h 969587"/>
              <a:gd name="connsiteX7" fmla="*/ 0 w 8961813"/>
              <a:gd name="connsiteY7" fmla="*/ 484793 h 969587"/>
              <a:gd name="connsiteX8" fmla="*/ 0 w 8961813"/>
              <a:gd name="connsiteY8" fmla="*/ 484794 h 969587"/>
              <a:gd name="connsiteX0" fmla="*/ 0 w 8961814"/>
              <a:gd name="connsiteY0" fmla="*/ 484794 h 969588"/>
              <a:gd name="connsiteX1" fmla="*/ 484794 w 8961814"/>
              <a:gd name="connsiteY1" fmla="*/ 0 h 969588"/>
              <a:gd name="connsiteX2" fmla="*/ 8477020 w 8961814"/>
              <a:gd name="connsiteY2" fmla="*/ 0 h 969588"/>
              <a:gd name="connsiteX3" fmla="*/ 8961814 w 8961814"/>
              <a:gd name="connsiteY3" fmla="*/ 484794 h 969588"/>
              <a:gd name="connsiteX4" fmla="*/ 8477019 w 8961814"/>
              <a:gd name="connsiteY4" fmla="*/ 969588 h 969588"/>
              <a:gd name="connsiteX5" fmla="*/ 484794 w 8961814"/>
              <a:gd name="connsiteY5" fmla="*/ 969587 h 969588"/>
              <a:gd name="connsiteX6" fmla="*/ 0 w 8961814"/>
              <a:gd name="connsiteY6" fmla="*/ 484793 h 969588"/>
              <a:gd name="connsiteX7" fmla="*/ 0 w 8961814"/>
              <a:gd name="connsiteY7" fmla="*/ 484794 h 969588"/>
              <a:gd name="connsiteX0" fmla="*/ 0 w 9476048"/>
              <a:gd name="connsiteY0" fmla="*/ 484794 h 969588"/>
              <a:gd name="connsiteX1" fmla="*/ 484794 w 9476048"/>
              <a:gd name="connsiteY1" fmla="*/ 0 h 969588"/>
              <a:gd name="connsiteX2" fmla="*/ 8477020 w 9476048"/>
              <a:gd name="connsiteY2" fmla="*/ 0 h 969588"/>
              <a:gd name="connsiteX3" fmla="*/ 8477019 w 9476048"/>
              <a:gd name="connsiteY3" fmla="*/ 969588 h 969588"/>
              <a:gd name="connsiteX4" fmla="*/ 484794 w 9476048"/>
              <a:gd name="connsiteY4" fmla="*/ 969587 h 969588"/>
              <a:gd name="connsiteX5" fmla="*/ 0 w 9476048"/>
              <a:gd name="connsiteY5" fmla="*/ 484793 h 969588"/>
              <a:gd name="connsiteX6" fmla="*/ 0 w 9476048"/>
              <a:gd name="connsiteY6" fmla="*/ 484794 h 969588"/>
              <a:gd name="connsiteX0" fmla="*/ 0 w 8477020"/>
              <a:gd name="connsiteY0" fmla="*/ 484794 h 969588"/>
              <a:gd name="connsiteX1" fmla="*/ 484794 w 8477020"/>
              <a:gd name="connsiteY1" fmla="*/ 0 h 969588"/>
              <a:gd name="connsiteX2" fmla="*/ 8477020 w 8477020"/>
              <a:gd name="connsiteY2" fmla="*/ 0 h 969588"/>
              <a:gd name="connsiteX3" fmla="*/ 8477019 w 8477020"/>
              <a:gd name="connsiteY3" fmla="*/ 969588 h 969588"/>
              <a:gd name="connsiteX4" fmla="*/ 484794 w 8477020"/>
              <a:gd name="connsiteY4" fmla="*/ 969587 h 969588"/>
              <a:gd name="connsiteX5" fmla="*/ 0 w 8477020"/>
              <a:gd name="connsiteY5" fmla="*/ 484793 h 969588"/>
              <a:gd name="connsiteX6" fmla="*/ 0 w 8477020"/>
              <a:gd name="connsiteY6" fmla="*/ 484794 h 969588"/>
              <a:gd name="connsiteX0" fmla="*/ 0 w 8477020"/>
              <a:gd name="connsiteY0" fmla="*/ 486269 h 971063"/>
              <a:gd name="connsiteX1" fmla="*/ 484794 w 8477020"/>
              <a:gd name="connsiteY1" fmla="*/ 1475 h 971063"/>
              <a:gd name="connsiteX2" fmla="*/ 7994309 w 8477020"/>
              <a:gd name="connsiteY2" fmla="*/ 0 h 971063"/>
              <a:gd name="connsiteX3" fmla="*/ 8477020 w 8477020"/>
              <a:gd name="connsiteY3" fmla="*/ 1475 h 971063"/>
              <a:gd name="connsiteX4" fmla="*/ 8477019 w 8477020"/>
              <a:gd name="connsiteY4" fmla="*/ 971063 h 971063"/>
              <a:gd name="connsiteX5" fmla="*/ 484794 w 8477020"/>
              <a:gd name="connsiteY5" fmla="*/ 971062 h 971063"/>
              <a:gd name="connsiteX6" fmla="*/ 0 w 8477020"/>
              <a:gd name="connsiteY6" fmla="*/ 486268 h 971063"/>
              <a:gd name="connsiteX7" fmla="*/ 0 w 8477020"/>
              <a:gd name="connsiteY7" fmla="*/ 486269 h 971063"/>
              <a:gd name="connsiteX0" fmla="*/ 0 w 8477020"/>
              <a:gd name="connsiteY0" fmla="*/ 486269 h 971063"/>
              <a:gd name="connsiteX1" fmla="*/ 484794 w 8477020"/>
              <a:gd name="connsiteY1" fmla="*/ 1475 h 971063"/>
              <a:gd name="connsiteX2" fmla="*/ 7994309 w 8477020"/>
              <a:gd name="connsiteY2" fmla="*/ 0 h 971063"/>
              <a:gd name="connsiteX3" fmla="*/ 8477020 w 8477020"/>
              <a:gd name="connsiteY3" fmla="*/ 1475 h 971063"/>
              <a:gd name="connsiteX4" fmla="*/ 8477019 w 8477020"/>
              <a:gd name="connsiteY4" fmla="*/ 971063 h 971063"/>
              <a:gd name="connsiteX5" fmla="*/ 7994309 w 8477020"/>
              <a:gd name="connsiteY5" fmla="*/ 969170 h 971063"/>
              <a:gd name="connsiteX6" fmla="*/ 484794 w 8477020"/>
              <a:gd name="connsiteY6" fmla="*/ 971062 h 971063"/>
              <a:gd name="connsiteX7" fmla="*/ 0 w 8477020"/>
              <a:gd name="connsiteY7" fmla="*/ 486268 h 971063"/>
              <a:gd name="connsiteX8" fmla="*/ 0 w 8477020"/>
              <a:gd name="connsiteY8" fmla="*/ 486269 h 971063"/>
              <a:gd name="connsiteX0" fmla="*/ 0 w 8743829"/>
              <a:gd name="connsiteY0" fmla="*/ 486269 h 971062"/>
              <a:gd name="connsiteX1" fmla="*/ 484794 w 8743829"/>
              <a:gd name="connsiteY1" fmla="*/ 1475 h 971062"/>
              <a:gd name="connsiteX2" fmla="*/ 7994309 w 8743829"/>
              <a:gd name="connsiteY2" fmla="*/ 0 h 971062"/>
              <a:gd name="connsiteX3" fmla="*/ 8477020 w 8743829"/>
              <a:gd name="connsiteY3" fmla="*/ 1475 h 971062"/>
              <a:gd name="connsiteX4" fmla="*/ 7994309 w 8743829"/>
              <a:gd name="connsiteY4" fmla="*/ 969170 h 971062"/>
              <a:gd name="connsiteX5" fmla="*/ 484794 w 8743829"/>
              <a:gd name="connsiteY5" fmla="*/ 971062 h 971062"/>
              <a:gd name="connsiteX6" fmla="*/ 0 w 8743829"/>
              <a:gd name="connsiteY6" fmla="*/ 486268 h 971062"/>
              <a:gd name="connsiteX7" fmla="*/ 0 w 8743829"/>
              <a:gd name="connsiteY7" fmla="*/ 486269 h 971062"/>
              <a:gd name="connsiteX0" fmla="*/ 0 w 7994309"/>
              <a:gd name="connsiteY0" fmla="*/ 486269 h 971062"/>
              <a:gd name="connsiteX1" fmla="*/ 484794 w 7994309"/>
              <a:gd name="connsiteY1" fmla="*/ 1475 h 971062"/>
              <a:gd name="connsiteX2" fmla="*/ 7994309 w 7994309"/>
              <a:gd name="connsiteY2" fmla="*/ 0 h 971062"/>
              <a:gd name="connsiteX3" fmla="*/ 7994309 w 7994309"/>
              <a:gd name="connsiteY3" fmla="*/ 969170 h 971062"/>
              <a:gd name="connsiteX4" fmla="*/ 484794 w 7994309"/>
              <a:gd name="connsiteY4" fmla="*/ 971062 h 971062"/>
              <a:gd name="connsiteX5" fmla="*/ 0 w 7994309"/>
              <a:gd name="connsiteY5" fmla="*/ 486268 h 971062"/>
              <a:gd name="connsiteX6" fmla="*/ 0 w 7994309"/>
              <a:gd name="connsiteY6" fmla="*/ 486269 h 97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94309" h="971062">
                <a:moveTo>
                  <a:pt x="0" y="486269"/>
                </a:moveTo>
                <a:cubicBezTo>
                  <a:pt x="0" y="218525"/>
                  <a:pt x="217050" y="1475"/>
                  <a:pt x="484794" y="1475"/>
                </a:cubicBezTo>
                <a:lnTo>
                  <a:pt x="7994309" y="0"/>
                </a:lnTo>
                <a:lnTo>
                  <a:pt x="7994309" y="969170"/>
                </a:lnTo>
                <a:lnTo>
                  <a:pt x="484794" y="971062"/>
                </a:lnTo>
                <a:cubicBezTo>
                  <a:pt x="217050" y="971062"/>
                  <a:pt x="0" y="754012"/>
                  <a:pt x="0" y="486268"/>
                </a:cubicBezTo>
                <a:lnTo>
                  <a:pt x="0" y="486269"/>
                </a:lnTo>
                <a:close/>
              </a:path>
            </a:pathLst>
          </a:custGeom>
          <a:solidFill>
            <a:srgbClr val="438B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5" name="사각형: 둥근 모서리 11">
            <a:extLst>
              <a:ext uri="{FF2B5EF4-FFF2-40B4-BE49-F238E27FC236}">
                <a16:creationId xmlns="" xmlns:a16="http://schemas.microsoft.com/office/drawing/2014/main" id="{A1C87601-CBEB-4CFC-912C-FDA09CECDFDE}"/>
              </a:ext>
            </a:extLst>
          </p:cNvPr>
          <p:cNvSpPr/>
          <p:nvPr/>
        </p:nvSpPr>
        <p:spPr bwMode="auto">
          <a:xfrm>
            <a:off x="2108112" y="1344398"/>
            <a:ext cx="7797890" cy="970178"/>
          </a:xfrm>
          <a:custGeom>
            <a:avLst/>
            <a:gdLst>
              <a:gd name="connsiteX0" fmla="*/ 0 w 8961813"/>
              <a:gd name="connsiteY0" fmla="*/ 484794 h 969587"/>
              <a:gd name="connsiteX1" fmla="*/ 484794 w 8961813"/>
              <a:gd name="connsiteY1" fmla="*/ 0 h 969587"/>
              <a:gd name="connsiteX2" fmla="*/ 8477020 w 8961813"/>
              <a:gd name="connsiteY2" fmla="*/ 0 h 969587"/>
              <a:gd name="connsiteX3" fmla="*/ 8961814 w 8961813"/>
              <a:gd name="connsiteY3" fmla="*/ 484794 h 969587"/>
              <a:gd name="connsiteX4" fmla="*/ 8961813 w 8961813"/>
              <a:gd name="connsiteY4" fmla="*/ 484794 h 969587"/>
              <a:gd name="connsiteX5" fmla="*/ 8477019 w 8961813"/>
              <a:gd name="connsiteY5" fmla="*/ 969588 h 969587"/>
              <a:gd name="connsiteX6" fmla="*/ 484794 w 8961813"/>
              <a:gd name="connsiteY6" fmla="*/ 969587 h 969587"/>
              <a:gd name="connsiteX7" fmla="*/ 0 w 8961813"/>
              <a:gd name="connsiteY7" fmla="*/ 484793 h 969587"/>
              <a:gd name="connsiteX8" fmla="*/ 0 w 8961813"/>
              <a:gd name="connsiteY8" fmla="*/ 484794 h 969587"/>
              <a:gd name="connsiteX0" fmla="*/ 0 w 8961814"/>
              <a:gd name="connsiteY0" fmla="*/ 484794 h 969588"/>
              <a:gd name="connsiteX1" fmla="*/ 484794 w 8961814"/>
              <a:gd name="connsiteY1" fmla="*/ 0 h 969588"/>
              <a:gd name="connsiteX2" fmla="*/ 8477020 w 8961814"/>
              <a:gd name="connsiteY2" fmla="*/ 0 h 969588"/>
              <a:gd name="connsiteX3" fmla="*/ 8961814 w 8961814"/>
              <a:gd name="connsiteY3" fmla="*/ 484794 h 969588"/>
              <a:gd name="connsiteX4" fmla="*/ 8477019 w 8961814"/>
              <a:gd name="connsiteY4" fmla="*/ 969588 h 969588"/>
              <a:gd name="connsiteX5" fmla="*/ 484794 w 8961814"/>
              <a:gd name="connsiteY5" fmla="*/ 969587 h 969588"/>
              <a:gd name="connsiteX6" fmla="*/ 0 w 8961814"/>
              <a:gd name="connsiteY6" fmla="*/ 484793 h 969588"/>
              <a:gd name="connsiteX7" fmla="*/ 0 w 8961814"/>
              <a:gd name="connsiteY7" fmla="*/ 484794 h 969588"/>
              <a:gd name="connsiteX0" fmla="*/ 0 w 9476048"/>
              <a:gd name="connsiteY0" fmla="*/ 484794 h 969588"/>
              <a:gd name="connsiteX1" fmla="*/ 484794 w 9476048"/>
              <a:gd name="connsiteY1" fmla="*/ 0 h 969588"/>
              <a:gd name="connsiteX2" fmla="*/ 8477020 w 9476048"/>
              <a:gd name="connsiteY2" fmla="*/ 0 h 969588"/>
              <a:gd name="connsiteX3" fmla="*/ 8477019 w 9476048"/>
              <a:gd name="connsiteY3" fmla="*/ 969588 h 969588"/>
              <a:gd name="connsiteX4" fmla="*/ 484794 w 9476048"/>
              <a:gd name="connsiteY4" fmla="*/ 969587 h 969588"/>
              <a:gd name="connsiteX5" fmla="*/ 0 w 9476048"/>
              <a:gd name="connsiteY5" fmla="*/ 484793 h 969588"/>
              <a:gd name="connsiteX6" fmla="*/ 0 w 9476048"/>
              <a:gd name="connsiteY6" fmla="*/ 484794 h 969588"/>
              <a:gd name="connsiteX0" fmla="*/ 0 w 8477020"/>
              <a:gd name="connsiteY0" fmla="*/ 484794 h 969588"/>
              <a:gd name="connsiteX1" fmla="*/ 484794 w 8477020"/>
              <a:gd name="connsiteY1" fmla="*/ 0 h 969588"/>
              <a:gd name="connsiteX2" fmla="*/ 8477020 w 8477020"/>
              <a:gd name="connsiteY2" fmla="*/ 0 h 969588"/>
              <a:gd name="connsiteX3" fmla="*/ 8477019 w 8477020"/>
              <a:gd name="connsiteY3" fmla="*/ 969588 h 969588"/>
              <a:gd name="connsiteX4" fmla="*/ 484794 w 8477020"/>
              <a:gd name="connsiteY4" fmla="*/ 969587 h 969588"/>
              <a:gd name="connsiteX5" fmla="*/ 0 w 8477020"/>
              <a:gd name="connsiteY5" fmla="*/ 484793 h 969588"/>
              <a:gd name="connsiteX6" fmla="*/ 0 w 8477020"/>
              <a:gd name="connsiteY6" fmla="*/ 484794 h 969588"/>
              <a:gd name="connsiteX0" fmla="*/ 0 w 8477020"/>
              <a:gd name="connsiteY0" fmla="*/ 486167 h 970961"/>
              <a:gd name="connsiteX1" fmla="*/ 484794 w 8477020"/>
              <a:gd name="connsiteY1" fmla="*/ 1373 h 970961"/>
              <a:gd name="connsiteX2" fmla="*/ 7457090 w 8477020"/>
              <a:gd name="connsiteY2" fmla="*/ 0 h 970961"/>
              <a:gd name="connsiteX3" fmla="*/ 8477020 w 8477020"/>
              <a:gd name="connsiteY3" fmla="*/ 1373 h 970961"/>
              <a:gd name="connsiteX4" fmla="*/ 8477019 w 8477020"/>
              <a:gd name="connsiteY4" fmla="*/ 970961 h 970961"/>
              <a:gd name="connsiteX5" fmla="*/ 484794 w 8477020"/>
              <a:gd name="connsiteY5" fmla="*/ 970960 h 970961"/>
              <a:gd name="connsiteX6" fmla="*/ 0 w 8477020"/>
              <a:gd name="connsiteY6" fmla="*/ 486166 h 970961"/>
              <a:gd name="connsiteX7" fmla="*/ 0 w 8477020"/>
              <a:gd name="connsiteY7" fmla="*/ 486167 h 970961"/>
              <a:gd name="connsiteX0" fmla="*/ 0 w 8477020"/>
              <a:gd name="connsiteY0" fmla="*/ 486167 h 971551"/>
              <a:gd name="connsiteX1" fmla="*/ 484794 w 8477020"/>
              <a:gd name="connsiteY1" fmla="*/ 1373 h 971551"/>
              <a:gd name="connsiteX2" fmla="*/ 7457090 w 8477020"/>
              <a:gd name="connsiteY2" fmla="*/ 0 h 971551"/>
              <a:gd name="connsiteX3" fmla="*/ 8477020 w 8477020"/>
              <a:gd name="connsiteY3" fmla="*/ 1373 h 971551"/>
              <a:gd name="connsiteX4" fmla="*/ 8477019 w 8477020"/>
              <a:gd name="connsiteY4" fmla="*/ 970961 h 971551"/>
              <a:gd name="connsiteX5" fmla="*/ 7459367 w 8477020"/>
              <a:gd name="connsiteY5" fmla="*/ 971551 h 971551"/>
              <a:gd name="connsiteX6" fmla="*/ 484794 w 8477020"/>
              <a:gd name="connsiteY6" fmla="*/ 970960 h 971551"/>
              <a:gd name="connsiteX7" fmla="*/ 0 w 8477020"/>
              <a:gd name="connsiteY7" fmla="*/ 486166 h 971551"/>
              <a:gd name="connsiteX8" fmla="*/ 0 w 8477020"/>
              <a:gd name="connsiteY8" fmla="*/ 486167 h 971551"/>
              <a:gd name="connsiteX0" fmla="*/ 0 w 8509515"/>
              <a:gd name="connsiteY0" fmla="*/ 486167 h 971551"/>
              <a:gd name="connsiteX1" fmla="*/ 484794 w 8509515"/>
              <a:gd name="connsiteY1" fmla="*/ 1373 h 971551"/>
              <a:gd name="connsiteX2" fmla="*/ 7457090 w 8509515"/>
              <a:gd name="connsiteY2" fmla="*/ 0 h 971551"/>
              <a:gd name="connsiteX3" fmla="*/ 8477020 w 8509515"/>
              <a:gd name="connsiteY3" fmla="*/ 1373 h 971551"/>
              <a:gd name="connsiteX4" fmla="*/ 7459367 w 8509515"/>
              <a:gd name="connsiteY4" fmla="*/ 971551 h 971551"/>
              <a:gd name="connsiteX5" fmla="*/ 484794 w 8509515"/>
              <a:gd name="connsiteY5" fmla="*/ 970960 h 971551"/>
              <a:gd name="connsiteX6" fmla="*/ 0 w 8509515"/>
              <a:gd name="connsiteY6" fmla="*/ 486166 h 971551"/>
              <a:gd name="connsiteX7" fmla="*/ 0 w 8509515"/>
              <a:gd name="connsiteY7" fmla="*/ 486167 h 971551"/>
              <a:gd name="connsiteX0" fmla="*/ 0 w 7459367"/>
              <a:gd name="connsiteY0" fmla="*/ 486167 h 971551"/>
              <a:gd name="connsiteX1" fmla="*/ 484794 w 7459367"/>
              <a:gd name="connsiteY1" fmla="*/ 1373 h 971551"/>
              <a:gd name="connsiteX2" fmla="*/ 7457090 w 7459367"/>
              <a:gd name="connsiteY2" fmla="*/ 0 h 971551"/>
              <a:gd name="connsiteX3" fmla="*/ 7459367 w 7459367"/>
              <a:gd name="connsiteY3" fmla="*/ 971551 h 971551"/>
              <a:gd name="connsiteX4" fmla="*/ 484794 w 7459367"/>
              <a:gd name="connsiteY4" fmla="*/ 970960 h 971551"/>
              <a:gd name="connsiteX5" fmla="*/ 0 w 7459367"/>
              <a:gd name="connsiteY5" fmla="*/ 486166 h 971551"/>
              <a:gd name="connsiteX6" fmla="*/ 0 w 7459367"/>
              <a:gd name="connsiteY6" fmla="*/ 486167 h 971551"/>
              <a:gd name="connsiteX0" fmla="*/ 0 w 7459367"/>
              <a:gd name="connsiteY0" fmla="*/ 486167 h 971551"/>
              <a:gd name="connsiteX1" fmla="*/ 484794 w 7459367"/>
              <a:gd name="connsiteY1" fmla="*/ 1373 h 971551"/>
              <a:gd name="connsiteX2" fmla="*/ 7457090 w 7459367"/>
              <a:gd name="connsiteY2" fmla="*/ 0 h 971551"/>
              <a:gd name="connsiteX3" fmla="*/ 7459367 w 7459367"/>
              <a:gd name="connsiteY3" fmla="*/ 971551 h 971551"/>
              <a:gd name="connsiteX4" fmla="*/ 484794 w 7459367"/>
              <a:gd name="connsiteY4" fmla="*/ 970960 h 971551"/>
              <a:gd name="connsiteX5" fmla="*/ 0 w 7459367"/>
              <a:gd name="connsiteY5" fmla="*/ 486166 h 971551"/>
              <a:gd name="connsiteX6" fmla="*/ 0 w 7459367"/>
              <a:gd name="connsiteY6" fmla="*/ 486167 h 971551"/>
              <a:gd name="connsiteX0" fmla="*/ 0 w 7459368"/>
              <a:gd name="connsiteY0" fmla="*/ 484794 h 970178"/>
              <a:gd name="connsiteX1" fmla="*/ 484794 w 7459368"/>
              <a:gd name="connsiteY1" fmla="*/ 0 h 970178"/>
              <a:gd name="connsiteX2" fmla="*/ 7459368 w 7459368"/>
              <a:gd name="connsiteY2" fmla="*/ 1008 h 970178"/>
              <a:gd name="connsiteX3" fmla="*/ 7459367 w 7459368"/>
              <a:gd name="connsiteY3" fmla="*/ 970178 h 970178"/>
              <a:gd name="connsiteX4" fmla="*/ 484794 w 7459368"/>
              <a:gd name="connsiteY4" fmla="*/ 969587 h 970178"/>
              <a:gd name="connsiteX5" fmla="*/ 0 w 7459368"/>
              <a:gd name="connsiteY5" fmla="*/ 484793 h 970178"/>
              <a:gd name="connsiteX6" fmla="*/ 0 w 7459368"/>
              <a:gd name="connsiteY6" fmla="*/ 484794 h 970178"/>
              <a:gd name="connsiteX0" fmla="*/ 0 w 7459368"/>
              <a:gd name="connsiteY0" fmla="*/ 484794 h 970178"/>
              <a:gd name="connsiteX1" fmla="*/ 484794 w 7459368"/>
              <a:gd name="connsiteY1" fmla="*/ 0 h 970178"/>
              <a:gd name="connsiteX2" fmla="*/ 7459368 w 7459368"/>
              <a:gd name="connsiteY2" fmla="*/ 1008 h 970178"/>
              <a:gd name="connsiteX3" fmla="*/ 7459367 w 7459368"/>
              <a:gd name="connsiteY3" fmla="*/ 970178 h 970178"/>
              <a:gd name="connsiteX4" fmla="*/ 484794 w 7459368"/>
              <a:gd name="connsiteY4" fmla="*/ 969587 h 970178"/>
              <a:gd name="connsiteX5" fmla="*/ 0 w 7459368"/>
              <a:gd name="connsiteY5" fmla="*/ 484793 h 970178"/>
              <a:gd name="connsiteX6" fmla="*/ 0 w 7459368"/>
              <a:gd name="connsiteY6" fmla="*/ 484794 h 97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59368" h="970178">
                <a:moveTo>
                  <a:pt x="0" y="484794"/>
                </a:moveTo>
                <a:cubicBezTo>
                  <a:pt x="0" y="217050"/>
                  <a:pt x="217050" y="0"/>
                  <a:pt x="484794" y="0"/>
                </a:cubicBezTo>
                <a:lnTo>
                  <a:pt x="7459368" y="1008"/>
                </a:lnTo>
                <a:cubicBezTo>
                  <a:pt x="7459368" y="324065"/>
                  <a:pt x="7459367" y="647121"/>
                  <a:pt x="7459367" y="970178"/>
                </a:cubicBezTo>
                <a:lnTo>
                  <a:pt x="484794" y="969587"/>
                </a:lnTo>
                <a:cubicBezTo>
                  <a:pt x="217050" y="969587"/>
                  <a:pt x="0" y="752537"/>
                  <a:pt x="0" y="484793"/>
                </a:cubicBezTo>
                <a:lnTo>
                  <a:pt x="0" y="484794"/>
                </a:lnTo>
                <a:close/>
              </a:path>
            </a:pathLst>
          </a:custGeom>
          <a:solidFill>
            <a:srgbClr val="8EB9C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6" name="사각형: 둥근 모서리 11">
            <a:extLst>
              <a:ext uri="{FF2B5EF4-FFF2-40B4-BE49-F238E27FC236}">
                <a16:creationId xmlns="" xmlns:a16="http://schemas.microsoft.com/office/drawing/2014/main" id="{6719DE9D-DB78-43CE-937C-DBB72479D086}"/>
              </a:ext>
            </a:extLst>
          </p:cNvPr>
          <p:cNvSpPr/>
          <p:nvPr/>
        </p:nvSpPr>
        <p:spPr bwMode="auto">
          <a:xfrm>
            <a:off x="2684976" y="210821"/>
            <a:ext cx="7221024" cy="970279"/>
          </a:xfrm>
          <a:custGeom>
            <a:avLst/>
            <a:gdLst>
              <a:gd name="connsiteX0" fmla="*/ 0 w 8961813"/>
              <a:gd name="connsiteY0" fmla="*/ 484794 h 969587"/>
              <a:gd name="connsiteX1" fmla="*/ 484794 w 8961813"/>
              <a:gd name="connsiteY1" fmla="*/ 0 h 969587"/>
              <a:gd name="connsiteX2" fmla="*/ 8477020 w 8961813"/>
              <a:gd name="connsiteY2" fmla="*/ 0 h 969587"/>
              <a:gd name="connsiteX3" fmla="*/ 8961814 w 8961813"/>
              <a:gd name="connsiteY3" fmla="*/ 484794 h 969587"/>
              <a:gd name="connsiteX4" fmla="*/ 8961813 w 8961813"/>
              <a:gd name="connsiteY4" fmla="*/ 484794 h 969587"/>
              <a:gd name="connsiteX5" fmla="*/ 8477019 w 8961813"/>
              <a:gd name="connsiteY5" fmla="*/ 969588 h 969587"/>
              <a:gd name="connsiteX6" fmla="*/ 484794 w 8961813"/>
              <a:gd name="connsiteY6" fmla="*/ 969587 h 969587"/>
              <a:gd name="connsiteX7" fmla="*/ 0 w 8961813"/>
              <a:gd name="connsiteY7" fmla="*/ 484793 h 969587"/>
              <a:gd name="connsiteX8" fmla="*/ 0 w 8961813"/>
              <a:gd name="connsiteY8" fmla="*/ 484794 h 969587"/>
              <a:gd name="connsiteX0" fmla="*/ 0 w 8961814"/>
              <a:gd name="connsiteY0" fmla="*/ 484794 h 969588"/>
              <a:gd name="connsiteX1" fmla="*/ 484794 w 8961814"/>
              <a:gd name="connsiteY1" fmla="*/ 0 h 969588"/>
              <a:gd name="connsiteX2" fmla="*/ 8477020 w 8961814"/>
              <a:gd name="connsiteY2" fmla="*/ 0 h 969588"/>
              <a:gd name="connsiteX3" fmla="*/ 8961814 w 8961814"/>
              <a:gd name="connsiteY3" fmla="*/ 484794 h 969588"/>
              <a:gd name="connsiteX4" fmla="*/ 8477019 w 8961814"/>
              <a:gd name="connsiteY4" fmla="*/ 969588 h 969588"/>
              <a:gd name="connsiteX5" fmla="*/ 484794 w 8961814"/>
              <a:gd name="connsiteY5" fmla="*/ 969587 h 969588"/>
              <a:gd name="connsiteX6" fmla="*/ 0 w 8961814"/>
              <a:gd name="connsiteY6" fmla="*/ 484793 h 969588"/>
              <a:gd name="connsiteX7" fmla="*/ 0 w 8961814"/>
              <a:gd name="connsiteY7" fmla="*/ 484794 h 969588"/>
              <a:gd name="connsiteX0" fmla="*/ 0 w 9476048"/>
              <a:gd name="connsiteY0" fmla="*/ 484794 h 969588"/>
              <a:gd name="connsiteX1" fmla="*/ 484794 w 9476048"/>
              <a:gd name="connsiteY1" fmla="*/ 0 h 969588"/>
              <a:gd name="connsiteX2" fmla="*/ 8477020 w 9476048"/>
              <a:gd name="connsiteY2" fmla="*/ 0 h 969588"/>
              <a:gd name="connsiteX3" fmla="*/ 8477019 w 9476048"/>
              <a:gd name="connsiteY3" fmla="*/ 969588 h 969588"/>
              <a:gd name="connsiteX4" fmla="*/ 484794 w 9476048"/>
              <a:gd name="connsiteY4" fmla="*/ 969587 h 969588"/>
              <a:gd name="connsiteX5" fmla="*/ 0 w 9476048"/>
              <a:gd name="connsiteY5" fmla="*/ 484793 h 969588"/>
              <a:gd name="connsiteX6" fmla="*/ 0 w 9476048"/>
              <a:gd name="connsiteY6" fmla="*/ 484794 h 969588"/>
              <a:gd name="connsiteX0" fmla="*/ 0 w 8477020"/>
              <a:gd name="connsiteY0" fmla="*/ 484794 h 969588"/>
              <a:gd name="connsiteX1" fmla="*/ 484794 w 8477020"/>
              <a:gd name="connsiteY1" fmla="*/ 0 h 969588"/>
              <a:gd name="connsiteX2" fmla="*/ 8477020 w 8477020"/>
              <a:gd name="connsiteY2" fmla="*/ 0 h 969588"/>
              <a:gd name="connsiteX3" fmla="*/ 8477019 w 8477020"/>
              <a:gd name="connsiteY3" fmla="*/ 969588 h 969588"/>
              <a:gd name="connsiteX4" fmla="*/ 484794 w 8477020"/>
              <a:gd name="connsiteY4" fmla="*/ 969587 h 969588"/>
              <a:gd name="connsiteX5" fmla="*/ 0 w 8477020"/>
              <a:gd name="connsiteY5" fmla="*/ 484793 h 969588"/>
              <a:gd name="connsiteX6" fmla="*/ 0 w 8477020"/>
              <a:gd name="connsiteY6" fmla="*/ 484794 h 969588"/>
              <a:gd name="connsiteX0" fmla="*/ 0 w 8477020"/>
              <a:gd name="connsiteY0" fmla="*/ 484794 h 969588"/>
              <a:gd name="connsiteX1" fmla="*/ 484794 w 8477020"/>
              <a:gd name="connsiteY1" fmla="*/ 0 h 969588"/>
              <a:gd name="connsiteX2" fmla="*/ 6907545 w 8477020"/>
              <a:gd name="connsiteY2" fmla="*/ 1110 h 969588"/>
              <a:gd name="connsiteX3" fmla="*/ 8477020 w 8477020"/>
              <a:gd name="connsiteY3" fmla="*/ 0 h 969588"/>
              <a:gd name="connsiteX4" fmla="*/ 8477019 w 8477020"/>
              <a:gd name="connsiteY4" fmla="*/ 969588 h 969588"/>
              <a:gd name="connsiteX5" fmla="*/ 484794 w 8477020"/>
              <a:gd name="connsiteY5" fmla="*/ 969587 h 969588"/>
              <a:gd name="connsiteX6" fmla="*/ 0 w 8477020"/>
              <a:gd name="connsiteY6" fmla="*/ 484793 h 969588"/>
              <a:gd name="connsiteX7" fmla="*/ 0 w 8477020"/>
              <a:gd name="connsiteY7" fmla="*/ 484794 h 969588"/>
              <a:gd name="connsiteX0" fmla="*/ 0 w 8477020"/>
              <a:gd name="connsiteY0" fmla="*/ 484794 h 970279"/>
              <a:gd name="connsiteX1" fmla="*/ 484794 w 8477020"/>
              <a:gd name="connsiteY1" fmla="*/ 0 h 970279"/>
              <a:gd name="connsiteX2" fmla="*/ 6907545 w 8477020"/>
              <a:gd name="connsiteY2" fmla="*/ 1110 h 970279"/>
              <a:gd name="connsiteX3" fmla="*/ 8477020 w 8477020"/>
              <a:gd name="connsiteY3" fmla="*/ 0 h 970279"/>
              <a:gd name="connsiteX4" fmla="*/ 8477019 w 8477020"/>
              <a:gd name="connsiteY4" fmla="*/ 969588 h 970279"/>
              <a:gd name="connsiteX5" fmla="*/ 6907545 w 8477020"/>
              <a:gd name="connsiteY5" fmla="*/ 970279 h 970279"/>
              <a:gd name="connsiteX6" fmla="*/ 484794 w 8477020"/>
              <a:gd name="connsiteY6" fmla="*/ 969587 h 970279"/>
              <a:gd name="connsiteX7" fmla="*/ 0 w 8477020"/>
              <a:gd name="connsiteY7" fmla="*/ 484793 h 970279"/>
              <a:gd name="connsiteX8" fmla="*/ 0 w 8477020"/>
              <a:gd name="connsiteY8" fmla="*/ 484794 h 970279"/>
              <a:gd name="connsiteX0" fmla="*/ 0 w 8477019"/>
              <a:gd name="connsiteY0" fmla="*/ 484794 h 970279"/>
              <a:gd name="connsiteX1" fmla="*/ 484794 w 8477019"/>
              <a:gd name="connsiteY1" fmla="*/ 0 h 970279"/>
              <a:gd name="connsiteX2" fmla="*/ 6907545 w 8477019"/>
              <a:gd name="connsiteY2" fmla="*/ 1110 h 970279"/>
              <a:gd name="connsiteX3" fmla="*/ 8477019 w 8477019"/>
              <a:gd name="connsiteY3" fmla="*/ 969588 h 970279"/>
              <a:gd name="connsiteX4" fmla="*/ 6907545 w 8477019"/>
              <a:gd name="connsiteY4" fmla="*/ 970279 h 970279"/>
              <a:gd name="connsiteX5" fmla="*/ 484794 w 8477019"/>
              <a:gd name="connsiteY5" fmla="*/ 969587 h 970279"/>
              <a:gd name="connsiteX6" fmla="*/ 0 w 8477019"/>
              <a:gd name="connsiteY6" fmla="*/ 484793 h 970279"/>
              <a:gd name="connsiteX7" fmla="*/ 0 w 8477019"/>
              <a:gd name="connsiteY7" fmla="*/ 484794 h 970279"/>
              <a:gd name="connsiteX0" fmla="*/ 0 w 6907545"/>
              <a:gd name="connsiteY0" fmla="*/ 484794 h 970279"/>
              <a:gd name="connsiteX1" fmla="*/ 484794 w 6907545"/>
              <a:gd name="connsiteY1" fmla="*/ 0 h 970279"/>
              <a:gd name="connsiteX2" fmla="*/ 6907545 w 6907545"/>
              <a:gd name="connsiteY2" fmla="*/ 1110 h 970279"/>
              <a:gd name="connsiteX3" fmla="*/ 6907545 w 6907545"/>
              <a:gd name="connsiteY3" fmla="*/ 970279 h 970279"/>
              <a:gd name="connsiteX4" fmla="*/ 484794 w 6907545"/>
              <a:gd name="connsiteY4" fmla="*/ 969587 h 970279"/>
              <a:gd name="connsiteX5" fmla="*/ 0 w 6907545"/>
              <a:gd name="connsiteY5" fmla="*/ 484793 h 970279"/>
              <a:gd name="connsiteX6" fmla="*/ 0 w 6907545"/>
              <a:gd name="connsiteY6" fmla="*/ 484794 h 970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07545" h="970279">
                <a:moveTo>
                  <a:pt x="0" y="484794"/>
                </a:moveTo>
                <a:cubicBezTo>
                  <a:pt x="0" y="217050"/>
                  <a:pt x="217050" y="0"/>
                  <a:pt x="484794" y="0"/>
                </a:cubicBezTo>
                <a:lnTo>
                  <a:pt x="6907545" y="1110"/>
                </a:lnTo>
                <a:lnTo>
                  <a:pt x="6907545" y="970279"/>
                </a:lnTo>
                <a:lnTo>
                  <a:pt x="484794" y="969587"/>
                </a:lnTo>
                <a:cubicBezTo>
                  <a:pt x="217050" y="969587"/>
                  <a:pt x="0" y="752537"/>
                  <a:pt x="0" y="484793"/>
                </a:cubicBezTo>
                <a:lnTo>
                  <a:pt x="0" y="484794"/>
                </a:lnTo>
                <a:close/>
              </a:path>
            </a:pathLst>
          </a:custGeom>
          <a:solidFill>
            <a:srgbClr val="B8CCD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7" name="Text Box 7">
            <a:extLst>
              <a:ext uri="{FF2B5EF4-FFF2-40B4-BE49-F238E27FC236}">
                <a16:creationId xmlns="" xmlns:a16="http://schemas.microsoft.com/office/drawing/2014/main" id="{B82170DC-E2DA-45AC-88A4-ECD17CEEA3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9409" y="2792284"/>
            <a:ext cx="73289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Policy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="" xmlns:a16="http://schemas.microsoft.com/office/drawing/2014/main" id="{CF2ECC1E-26B9-41DA-AB43-425EA4FF682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720268" y="2544637"/>
            <a:ext cx="1839999" cy="828000"/>
          </a:xfrm>
          <a:prstGeom prst="rect">
            <a:avLst/>
          </a:prstGeom>
        </p:spPr>
      </p:pic>
      <p:sp>
        <p:nvSpPr>
          <p:cNvPr id="59" name="Text Box 7">
            <a:extLst>
              <a:ext uri="{FF2B5EF4-FFF2-40B4-BE49-F238E27FC236}">
                <a16:creationId xmlns="" xmlns:a16="http://schemas.microsoft.com/office/drawing/2014/main" id="{DE1470BB-261F-4B60-B171-98FA66EA9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1904" y="1522536"/>
            <a:ext cx="144783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Identity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Management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="" xmlns:a16="http://schemas.microsoft.com/office/drawing/2014/main" id="{8DDE7385-727F-4E54-858A-953C317B5FF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323536" y="1413350"/>
            <a:ext cx="1839998" cy="82800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="" xmlns:a16="http://schemas.microsoft.com/office/drawing/2014/main" id="{AA1A0226-853F-4C14-8D7E-900A2FEC3D1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234372" y="1413350"/>
            <a:ext cx="1839998" cy="828000"/>
          </a:xfrm>
          <a:prstGeom prst="rect">
            <a:avLst/>
          </a:prstGeom>
        </p:spPr>
      </p:pic>
      <p:sp>
        <p:nvSpPr>
          <p:cNvPr id="62" name="Text Box 7">
            <a:extLst>
              <a:ext uri="{FF2B5EF4-FFF2-40B4-BE49-F238E27FC236}">
                <a16:creationId xmlns="" xmlns:a16="http://schemas.microsoft.com/office/drawing/2014/main" id="{C4D1884A-27FE-4AB1-BD12-70C3DF5F3E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719" y="395902"/>
            <a:ext cx="152317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Configuration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Management</a:t>
            </a:r>
          </a:p>
        </p:txBody>
      </p:sp>
      <p:pic>
        <p:nvPicPr>
          <p:cNvPr id="63" name="그림 62">
            <a:extLst>
              <a:ext uri="{FF2B5EF4-FFF2-40B4-BE49-F238E27FC236}">
                <a16:creationId xmlns="" xmlns:a16="http://schemas.microsoft.com/office/drawing/2014/main" id="{31DABB01-D9D6-4887-A440-8FD8DCFC814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7"/>
          <a:srcRect t="33291"/>
          <a:stretch/>
        </p:blipFill>
        <p:spPr>
          <a:xfrm>
            <a:off x="4903636" y="276225"/>
            <a:ext cx="858666" cy="828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="" xmlns:a16="http://schemas.microsoft.com/office/drawing/2014/main" id="{7A9EE9C7-07D1-4B98-83D3-DD501EB94D6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8"/>
          <a:srcRect l="14230" t="24306" r="10864"/>
          <a:stretch/>
        </p:blipFill>
        <p:spPr>
          <a:xfrm>
            <a:off x="5819714" y="276225"/>
            <a:ext cx="858666" cy="82800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="" xmlns:a16="http://schemas.microsoft.com/office/drawing/2014/main" id="{FFEAF031-B6B7-46E3-9582-7F8ADD62463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735792" y="276225"/>
            <a:ext cx="858666" cy="82800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="" xmlns:a16="http://schemas.microsoft.com/office/drawing/2014/main" id="{004FB3FA-CE79-463B-92E9-43DC2027693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651870" y="276225"/>
            <a:ext cx="858666" cy="82800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="" xmlns:a16="http://schemas.microsoft.com/office/drawing/2014/main" id="{75459E3E-CA45-4FC6-B640-1F4C001721D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567947" y="276225"/>
            <a:ext cx="858666" cy="828000"/>
          </a:xfrm>
          <a:prstGeom prst="rect">
            <a:avLst/>
          </a:prstGeom>
        </p:spPr>
      </p:pic>
      <p:sp>
        <p:nvSpPr>
          <p:cNvPr id="18" name="화살표: 원형 17">
            <a:extLst>
              <a:ext uri="{FF2B5EF4-FFF2-40B4-BE49-F238E27FC236}">
                <a16:creationId xmlns="" xmlns:a16="http://schemas.microsoft.com/office/drawing/2014/main" id="{0C8BC933-B702-4BE5-81CD-3AD2C900FCD4}"/>
              </a:ext>
            </a:extLst>
          </p:cNvPr>
          <p:cNvSpPr/>
          <p:nvPr/>
        </p:nvSpPr>
        <p:spPr bwMode="auto">
          <a:xfrm rot="17008610">
            <a:off x="476035" y="4071019"/>
            <a:ext cx="876509" cy="876509"/>
          </a:xfrm>
          <a:prstGeom prst="circularArrow">
            <a:avLst>
              <a:gd name="adj1" fmla="val 8102"/>
              <a:gd name="adj2" fmla="val 1130711"/>
              <a:gd name="adj3" fmla="val 20427381"/>
              <a:gd name="adj4" fmla="val 13240521"/>
              <a:gd name="adj5" fmla="val 12500"/>
            </a:avLst>
          </a:prstGeom>
          <a:solidFill>
            <a:srgbClr val="EC854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8" name="화살표: 원형 67">
            <a:extLst>
              <a:ext uri="{FF2B5EF4-FFF2-40B4-BE49-F238E27FC236}">
                <a16:creationId xmlns="" xmlns:a16="http://schemas.microsoft.com/office/drawing/2014/main" id="{02998F84-8A50-4264-AD64-5517153CCA40}"/>
              </a:ext>
            </a:extLst>
          </p:cNvPr>
          <p:cNvSpPr/>
          <p:nvPr/>
        </p:nvSpPr>
        <p:spPr bwMode="auto">
          <a:xfrm rot="17008610">
            <a:off x="1004359" y="3023404"/>
            <a:ext cx="876509" cy="876509"/>
          </a:xfrm>
          <a:prstGeom prst="circularArrow">
            <a:avLst>
              <a:gd name="adj1" fmla="val 8102"/>
              <a:gd name="adj2" fmla="val 1130711"/>
              <a:gd name="adj3" fmla="val 20427381"/>
              <a:gd name="adj4" fmla="val 13240521"/>
              <a:gd name="adj5" fmla="val 12500"/>
            </a:avLst>
          </a:prstGeom>
          <a:solidFill>
            <a:srgbClr val="EC854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9" name="화살표: 원형 68">
            <a:extLst>
              <a:ext uri="{FF2B5EF4-FFF2-40B4-BE49-F238E27FC236}">
                <a16:creationId xmlns="" xmlns:a16="http://schemas.microsoft.com/office/drawing/2014/main" id="{93A92440-134C-4ABF-9EDC-ABDC8A5F7B55}"/>
              </a:ext>
            </a:extLst>
          </p:cNvPr>
          <p:cNvSpPr/>
          <p:nvPr/>
        </p:nvSpPr>
        <p:spPr bwMode="auto">
          <a:xfrm rot="17008610">
            <a:off x="1542821" y="1856954"/>
            <a:ext cx="876509" cy="876509"/>
          </a:xfrm>
          <a:prstGeom prst="circularArrow">
            <a:avLst>
              <a:gd name="adj1" fmla="val 8102"/>
              <a:gd name="adj2" fmla="val 1130711"/>
              <a:gd name="adj3" fmla="val 20427381"/>
              <a:gd name="adj4" fmla="val 13240521"/>
              <a:gd name="adj5" fmla="val 12500"/>
            </a:avLst>
          </a:prstGeom>
          <a:solidFill>
            <a:srgbClr val="EC854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="" xmlns:a16="http://schemas.microsoft.com/office/drawing/2014/main" id="{946928FC-E4CF-4BF7-BFC6-20345244995D}"/>
              </a:ext>
            </a:extLst>
          </p:cNvPr>
          <p:cNvSpPr/>
          <p:nvPr/>
        </p:nvSpPr>
        <p:spPr bwMode="auto">
          <a:xfrm rot="17008610">
            <a:off x="2116570" y="732793"/>
            <a:ext cx="876509" cy="876509"/>
          </a:xfrm>
          <a:prstGeom prst="circularArrow">
            <a:avLst>
              <a:gd name="adj1" fmla="val 8102"/>
              <a:gd name="adj2" fmla="val 1130711"/>
              <a:gd name="adj3" fmla="val 20427381"/>
              <a:gd name="adj4" fmla="val 13240521"/>
              <a:gd name="adj5" fmla="val 12500"/>
            </a:avLst>
          </a:prstGeom>
          <a:solidFill>
            <a:srgbClr val="EC854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6481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 bwMode="auto">
          <a:xfrm>
            <a:off x="1786467" y="1075248"/>
            <a:ext cx="7628466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직선 연결선 3"/>
          <p:cNvCxnSpPr>
            <a:stCxn id="5" idx="2"/>
          </p:cNvCxnSpPr>
          <p:nvPr/>
        </p:nvCxnSpPr>
        <p:spPr bwMode="auto">
          <a:xfrm flipH="1">
            <a:off x="3547533" y="826219"/>
            <a:ext cx="0" cy="4824000"/>
          </a:xfrm>
          <a:prstGeom prst="line">
            <a:avLst/>
          </a:prstGeom>
          <a:noFill/>
          <a:ln w="635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3336360" y="549220"/>
            <a:ext cx="42832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altLang="ko-KR" sz="1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9</a:t>
            </a:r>
            <a:r>
              <a:rPr lang="ko-KR" altLang="en-US" sz="1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월</a:t>
            </a:r>
            <a:endParaRPr lang="en-US" altLang="ko-KR" sz="1200" b="1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itchFamily="18" charset="0"/>
            </a:endParaRPr>
          </a:p>
        </p:txBody>
      </p:sp>
      <p:cxnSp>
        <p:nvCxnSpPr>
          <p:cNvPr id="6" name="직선 연결선 5"/>
          <p:cNvCxnSpPr>
            <a:stCxn id="7" idx="2"/>
          </p:cNvCxnSpPr>
          <p:nvPr/>
        </p:nvCxnSpPr>
        <p:spPr bwMode="auto">
          <a:xfrm>
            <a:off x="5244421" y="826218"/>
            <a:ext cx="0" cy="504000"/>
          </a:xfrm>
          <a:prstGeom prst="line">
            <a:avLst/>
          </a:prstGeom>
          <a:noFill/>
          <a:ln w="63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986113" y="549220"/>
            <a:ext cx="5166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altLang="ko-KR" sz="1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10</a:t>
            </a:r>
            <a:r>
              <a:rPr lang="ko-KR" altLang="en-US" sz="1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월</a:t>
            </a:r>
            <a:endParaRPr lang="en-US" altLang="ko-KR" sz="1200" b="1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itchFamily="18" charset="0"/>
            </a:endParaRPr>
          </a:p>
        </p:txBody>
      </p:sp>
      <p:cxnSp>
        <p:nvCxnSpPr>
          <p:cNvPr id="8" name="직선 연결선 7"/>
          <p:cNvCxnSpPr>
            <a:stCxn id="9" idx="2"/>
          </p:cNvCxnSpPr>
          <p:nvPr/>
        </p:nvCxnSpPr>
        <p:spPr bwMode="auto">
          <a:xfrm>
            <a:off x="6983204" y="826219"/>
            <a:ext cx="0" cy="4824000"/>
          </a:xfrm>
          <a:prstGeom prst="line">
            <a:avLst/>
          </a:prstGeom>
          <a:noFill/>
          <a:ln w="63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724159" y="549220"/>
            <a:ext cx="5180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altLang="ko-KR" sz="1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11</a:t>
            </a:r>
            <a:r>
              <a:rPr lang="ko-KR" altLang="en-US" sz="1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월</a:t>
            </a:r>
            <a:endParaRPr lang="en-US" altLang="ko-KR" sz="1200" b="1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itchFamily="18" charset="0"/>
            </a:endParaRPr>
          </a:p>
        </p:txBody>
      </p:sp>
      <p:cxnSp>
        <p:nvCxnSpPr>
          <p:cNvPr id="10" name="직선 연결선 9"/>
          <p:cNvCxnSpPr>
            <a:stCxn id="11" idx="2"/>
          </p:cNvCxnSpPr>
          <p:nvPr/>
        </p:nvCxnSpPr>
        <p:spPr bwMode="auto">
          <a:xfrm flipH="1">
            <a:off x="9338757" y="826219"/>
            <a:ext cx="0" cy="4824000"/>
          </a:xfrm>
          <a:prstGeom prst="line">
            <a:avLst/>
          </a:prstGeom>
          <a:noFill/>
          <a:ln w="63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9081771" y="549220"/>
            <a:ext cx="5199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altLang="ko-KR" sz="1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12</a:t>
            </a:r>
            <a:r>
              <a:rPr lang="ko-KR" altLang="en-US" sz="1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월</a:t>
            </a:r>
            <a:endParaRPr lang="en-US" altLang="ko-KR" sz="1200" b="1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itchFamily="18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77437" y="5035248"/>
            <a:ext cx="2298352" cy="830997"/>
            <a:chOff x="863703" y="5170720"/>
            <a:chExt cx="2298352" cy="830997"/>
          </a:xfrm>
        </p:grpSpPr>
        <p:grpSp>
          <p:nvGrpSpPr>
            <p:cNvPr id="13" name="그룹 12"/>
            <p:cNvGrpSpPr/>
            <p:nvPr/>
          </p:nvGrpSpPr>
          <p:grpSpPr>
            <a:xfrm>
              <a:off x="1182055" y="5226218"/>
              <a:ext cx="1980000" cy="720000"/>
              <a:chOff x="767185" y="4515016"/>
              <a:chExt cx="1980000" cy="720000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811290" y="4529936"/>
                <a:ext cx="1891790" cy="651720"/>
                <a:chOff x="852355" y="4551303"/>
                <a:chExt cx="1891790" cy="651720"/>
              </a:xfrm>
            </p:grpSpPr>
            <p:pic>
              <p:nvPicPr>
                <p:cNvPr id="17" name="그림 16"/>
                <p:cNvPicPr preferRelativeResize="0"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56145" y="4551303"/>
                  <a:ext cx="288000" cy="216000"/>
                </a:xfrm>
                <a:prstGeom prst="rect">
                  <a:avLst/>
                </a:prstGeom>
              </p:spPr>
            </p:pic>
            <p:pic>
              <p:nvPicPr>
                <p:cNvPr id="18" name="그림 17"/>
                <p:cNvPicPr preferRelativeResize="0"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56145" y="4987023"/>
                  <a:ext cx="288000" cy="216000"/>
                </a:xfrm>
                <a:prstGeom prst="rect">
                  <a:avLst/>
                </a:prstGeom>
              </p:spPr>
            </p:pic>
            <p:pic>
              <p:nvPicPr>
                <p:cNvPr id="19" name="Picture 16" descr="https://cdn-images-1.medium.com/max/1400/1*MlYq4Q5Rdi7K8QGrN5JeaA.png"/>
                <p:cNvPicPr preferRelativeResize="0"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52413" y="4987023"/>
                  <a:ext cx="288000" cy="216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그림 19"/>
                <p:cNvPicPr preferRelativeResize="0"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56145" y="4765232"/>
                  <a:ext cx="288000" cy="216000"/>
                </a:xfrm>
                <a:prstGeom prst="rect">
                  <a:avLst/>
                </a:prstGeom>
              </p:spPr>
            </p:pic>
            <p:pic>
              <p:nvPicPr>
                <p:cNvPr id="21" name="그림 20"/>
                <p:cNvPicPr preferRelativeResize="0"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07882" y="4551303"/>
                  <a:ext cx="288000" cy="216000"/>
                </a:xfrm>
                <a:prstGeom prst="rect">
                  <a:avLst/>
                </a:prstGeom>
              </p:spPr>
            </p:pic>
            <p:pic>
              <p:nvPicPr>
                <p:cNvPr id="22" name="그림 21"/>
                <p:cNvPicPr preferRelativeResize="0"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52413" y="4765232"/>
                  <a:ext cx="288000" cy="216000"/>
                </a:xfrm>
                <a:prstGeom prst="rect">
                  <a:avLst/>
                </a:prstGeom>
              </p:spPr>
            </p:pic>
            <p:pic>
              <p:nvPicPr>
                <p:cNvPr id="23" name="Picture 18" descr="CouchDB Logo png transparent"/>
                <p:cNvPicPr preferRelativeResize="0">
                  <a:picLocks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2355" y="4987023"/>
                  <a:ext cx="288000" cy="216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20" descr="This diagram shows plaintext encrypted to ciphertext with a shared secret key. Because the cryptography is symmetric, the ciphertext is decrypted using the same secret key."/>
                <p:cNvPicPr preferRelativeResize="0">
                  <a:picLocks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6019" y="4551303"/>
                  <a:ext cx="288000" cy="216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" descr="https://t1.daumcdn.net/cfile/tistory/2615094356948A4E27"/>
                <p:cNvPicPr preferRelativeResize="0">
                  <a:picLocks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2355" y="4765232"/>
                  <a:ext cx="288000" cy="216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4" descr="IntelliJ IDEA Logo.svg"/>
                <p:cNvPicPr preferRelativeResize="0">
                  <a:picLocks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52413" y="4551303"/>
                  <a:ext cx="288000" cy="216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그림 26"/>
                <p:cNvPicPr preferRelativeResize="0">
                  <a:picLocks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26019" y="4987023"/>
                  <a:ext cx="288000" cy="216000"/>
                </a:xfrm>
                <a:prstGeom prst="rect">
                  <a:avLst/>
                </a:prstGeom>
              </p:spPr>
            </p:pic>
            <p:pic>
              <p:nvPicPr>
                <p:cNvPr id="28" name="그림 27"/>
                <p:cNvPicPr preferRelativeResize="0">
                  <a:picLocks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78749" y="4987023"/>
                  <a:ext cx="288000" cy="216000"/>
                </a:xfrm>
                <a:prstGeom prst="rect">
                  <a:avLst/>
                </a:prstGeom>
              </p:spPr>
            </p:pic>
            <p:pic>
              <p:nvPicPr>
                <p:cNvPr id="29" name="그림 28"/>
                <p:cNvPicPr preferRelativeResize="0"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07882" y="4765232"/>
                  <a:ext cx="288000" cy="216000"/>
                </a:xfrm>
                <a:prstGeom prst="rect">
                  <a:avLst/>
                </a:prstGeom>
              </p:spPr>
            </p:pic>
            <p:pic>
              <p:nvPicPr>
                <p:cNvPr id="30" name="Picture 14" descr="https://cdn-images-1.medium.com/max/1400/1*BCZkmZR1_YzDZy22Vn4uUw.png"/>
                <p:cNvPicPr preferRelativeResize="0">
                  <a:picLocks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78749" y="4765232"/>
                  <a:ext cx="288000" cy="216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16" descr="node.js logoì ëí ì´ë¯¸ì§ ê²ìê²°ê³¼"/>
                <p:cNvPicPr preferRelativeResize="0">
                  <a:picLocks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78749" y="4551303"/>
                  <a:ext cx="288000" cy="216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22" descr="gulp logoì ëí ì´ë¯¸ì§ ê²ìê²°ê³¼"/>
                <p:cNvPicPr preferRelativeResize="0">
                  <a:picLocks noChangeArrowheads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2355" y="4551303"/>
                  <a:ext cx="288000" cy="216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그림 32"/>
                <p:cNvPicPr preferRelativeResize="0">
                  <a:picLocks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07882" y="4987023"/>
                  <a:ext cx="288000" cy="216000"/>
                </a:xfrm>
                <a:prstGeom prst="rect">
                  <a:avLst/>
                </a:prstGeom>
              </p:spPr>
            </p:pic>
            <p:pic>
              <p:nvPicPr>
                <p:cNvPr id="34" name="Picture 26" descr="the original logo"/>
                <p:cNvPicPr preferRelativeResize="0">
                  <a:picLocks noChangeArrowheads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6019" y="4765232"/>
                  <a:ext cx="288000" cy="216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6" name="직사각형 15"/>
              <p:cNvSpPr/>
              <p:nvPr/>
            </p:nvSpPr>
            <p:spPr bwMode="auto">
              <a:xfrm>
                <a:off x="767185" y="4515016"/>
                <a:ext cx="1980000" cy="7200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sp>
          <p:nvSpPr>
            <p:cNvPr id="14" name="Text Box 7"/>
            <p:cNvSpPr txBox="1">
              <a:spLocks noChangeArrowheads="1"/>
            </p:cNvSpPr>
            <p:nvPr/>
          </p:nvSpPr>
          <p:spPr bwMode="auto">
            <a:xfrm>
              <a:off x="863703" y="5170720"/>
              <a:ext cx="338554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ko-KR" altLang="en-US" sz="1200" b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itchFamily="18" charset="0"/>
                </a:rPr>
                <a:t>기</a:t>
              </a:r>
              <a:endParaRPr lang="en-US" altLang="ko-KR" sz="12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endParaRPr>
            </a:p>
            <a:p>
              <a:pPr>
                <a:spcBef>
                  <a:spcPts val="0"/>
                </a:spcBef>
                <a:defRPr/>
              </a:pPr>
              <a:r>
                <a:rPr lang="ko-KR" altLang="en-US" sz="1200" b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itchFamily="18" charset="0"/>
                </a:rPr>
                <a:t>초</a:t>
              </a:r>
              <a:endParaRPr lang="en-US" altLang="ko-KR" sz="12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endParaRPr>
            </a:p>
            <a:p>
              <a:pPr>
                <a:spcBef>
                  <a:spcPts val="0"/>
                </a:spcBef>
                <a:defRPr/>
              </a:pPr>
              <a:r>
                <a:rPr lang="ko-KR" altLang="en-US" sz="1200" b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itchFamily="18" charset="0"/>
                </a:rPr>
                <a:t>기</a:t>
              </a:r>
              <a:endParaRPr lang="en-US" altLang="ko-KR" sz="12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endParaRPr>
            </a:p>
            <a:p>
              <a:pPr>
                <a:spcBef>
                  <a:spcPts val="0"/>
                </a:spcBef>
                <a:defRPr/>
              </a:pPr>
              <a:r>
                <a:rPr lang="ko-KR" altLang="en-US" sz="1200" b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itchFamily="18" charset="0"/>
                </a:rPr>
                <a:t>술</a:t>
              </a:r>
              <a:endParaRPr lang="en-US" altLang="ko-KR" sz="1200" b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199322" y="3623722"/>
            <a:ext cx="2304000" cy="1296000"/>
            <a:chOff x="1199322" y="3759194"/>
            <a:chExt cx="2304000" cy="1296000"/>
          </a:xfrm>
        </p:grpSpPr>
        <p:grpSp>
          <p:nvGrpSpPr>
            <p:cNvPr id="36" name="그룹 35"/>
            <p:cNvGrpSpPr/>
            <p:nvPr/>
          </p:nvGrpSpPr>
          <p:grpSpPr>
            <a:xfrm>
              <a:off x="2587856" y="4316897"/>
              <a:ext cx="864000" cy="669561"/>
              <a:chOff x="2587856" y="4393100"/>
              <a:chExt cx="864000" cy="669561"/>
            </a:xfrm>
          </p:grpSpPr>
          <p:sp>
            <p:nvSpPr>
              <p:cNvPr id="53" name="Text Box 7"/>
              <p:cNvSpPr txBox="1">
                <a:spLocks noChangeArrowheads="1"/>
              </p:cNvSpPr>
              <p:nvPr/>
            </p:nvSpPr>
            <p:spPr bwMode="auto">
              <a:xfrm>
                <a:off x="2587866" y="4604776"/>
                <a:ext cx="439544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>
                  <a:spcBef>
                    <a:spcPts val="0"/>
                  </a:spcBef>
                  <a:defRPr/>
                </a:pPr>
                <a:r>
                  <a:rPr lang="en-US" altLang="ko-KR" sz="1000" b="1" smtClean="0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itchFamily="18" charset="0"/>
                  </a:rPr>
                  <a:t>P</a:t>
                </a:r>
                <a:r>
                  <a:rPr lang="en-US" altLang="ko-KR" sz="1000" b="1" smtClean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itchFamily="18" charset="0"/>
                  </a:rPr>
                  <a:t>eer</a:t>
                </a:r>
                <a:endParaRPr lang="en-US" altLang="ko-KR" sz="1000" b="1"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itchFamily="18" charset="0"/>
                </a:endParaRPr>
              </a:p>
            </p:txBody>
          </p:sp>
          <p:pic>
            <p:nvPicPr>
              <p:cNvPr id="54" name="그림 53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2855" y="4645581"/>
                <a:ext cx="182000" cy="180000"/>
              </a:xfrm>
              <a:prstGeom prst="rect">
                <a:avLst/>
              </a:prstGeom>
            </p:spPr>
          </p:pic>
          <p:sp>
            <p:nvSpPr>
              <p:cNvPr id="55" name="직사각형 54"/>
              <p:cNvSpPr/>
              <p:nvPr/>
            </p:nvSpPr>
            <p:spPr bwMode="auto">
              <a:xfrm>
                <a:off x="2587856" y="4627581"/>
                <a:ext cx="864000" cy="2160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56" name="Text Box 7"/>
              <p:cNvSpPr txBox="1">
                <a:spLocks noChangeArrowheads="1"/>
              </p:cNvSpPr>
              <p:nvPr/>
            </p:nvSpPr>
            <p:spPr bwMode="auto">
              <a:xfrm>
                <a:off x="2587866" y="4816440"/>
                <a:ext cx="601447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>
                  <a:spcBef>
                    <a:spcPts val="0"/>
                  </a:spcBef>
                  <a:defRPr/>
                </a:pPr>
                <a:r>
                  <a:rPr lang="en-US" altLang="ko-KR" sz="1000" b="1" smtClean="0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itchFamily="18" charset="0"/>
                  </a:rPr>
                  <a:t>O</a:t>
                </a:r>
                <a:r>
                  <a:rPr lang="en-US" altLang="ko-KR" sz="1000" b="1" smtClean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itchFamily="18" charset="0"/>
                  </a:rPr>
                  <a:t>rderer</a:t>
                </a:r>
                <a:endParaRPr lang="en-US" altLang="ko-KR" sz="1000" b="1"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itchFamily="18" charset="0"/>
                </a:endParaRPr>
              </a:p>
            </p:txBody>
          </p:sp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2855" y="4857245"/>
                <a:ext cx="182000" cy="180000"/>
              </a:xfrm>
              <a:prstGeom prst="rect">
                <a:avLst/>
              </a:prstGeom>
            </p:spPr>
          </p:pic>
          <p:sp>
            <p:nvSpPr>
              <p:cNvPr id="58" name="직사각형 57"/>
              <p:cNvSpPr/>
              <p:nvPr/>
            </p:nvSpPr>
            <p:spPr bwMode="auto">
              <a:xfrm>
                <a:off x="2587856" y="4839245"/>
                <a:ext cx="864000" cy="2160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59" name="Text Box 7"/>
              <p:cNvSpPr txBox="1">
                <a:spLocks noChangeArrowheads="1"/>
              </p:cNvSpPr>
              <p:nvPr/>
            </p:nvSpPr>
            <p:spPr bwMode="auto">
              <a:xfrm>
                <a:off x="2587866" y="4393100"/>
                <a:ext cx="737702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>
                  <a:spcBef>
                    <a:spcPts val="0"/>
                  </a:spcBef>
                  <a:defRPr/>
                </a:pPr>
                <a:r>
                  <a:rPr lang="en-US" altLang="ko-KR" sz="1000" b="1" smtClean="0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itchFamily="18" charset="0"/>
                  </a:rPr>
                  <a:t>C</a:t>
                </a:r>
                <a:r>
                  <a:rPr lang="en-US" altLang="ko-KR" sz="1000" b="1" smtClean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itchFamily="18" charset="0"/>
                  </a:rPr>
                  <a:t>ryptogen</a:t>
                </a:r>
                <a:endParaRPr lang="en-US" altLang="ko-KR" sz="1000" b="1"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itchFamily="18" charset="0"/>
                </a:endParaRPr>
              </a:p>
            </p:txBody>
          </p:sp>
          <p:pic>
            <p:nvPicPr>
              <p:cNvPr id="60" name="그림 59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2855" y="4430058"/>
                <a:ext cx="182000" cy="180000"/>
              </a:xfrm>
              <a:prstGeom prst="rect">
                <a:avLst/>
              </a:prstGeom>
            </p:spPr>
          </p:pic>
          <p:sp>
            <p:nvSpPr>
              <p:cNvPr id="61" name="직사각형 60"/>
              <p:cNvSpPr/>
              <p:nvPr/>
            </p:nvSpPr>
            <p:spPr bwMode="auto">
              <a:xfrm>
                <a:off x="2587856" y="4412058"/>
                <a:ext cx="864000" cy="2160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1267058" y="4079831"/>
              <a:ext cx="1260000" cy="906622"/>
              <a:chOff x="1267058" y="3935898"/>
              <a:chExt cx="1260000" cy="906622"/>
            </a:xfrm>
          </p:grpSpPr>
          <p:sp>
            <p:nvSpPr>
              <p:cNvPr id="40" name="Text Box 7"/>
              <p:cNvSpPr txBox="1">
                <a:spLocks noChangeArrowheads="1"/>
              </p:cNvSpPr>
              <p:nvPr/>
            </p:nvSpPr>
            <p:spPr bwMode="auto">
              <a:xfrm>
                <a:off x="1393273" y="4374875"/>
                <a:ext cx="832279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>
                  <a:spcBef>
                    <a:spcPts val="0"/>
                  </a:spcBef>
                  <a:defRPr/>
                </a:pPr>
                <a:r>
                  <a:rPr lang="en-US" altLang="ko-KR" sz="1000" b="1" smtClean="0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itchFamily="18" charset="0"/>
                  </a:rPr>
                  <a:t>C</a:t>
                </a:r>
                <a:r>
                  <a:rPr lang="en-US" altLang="ko-KR" sz="1000" b="1" smtClean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itchFamily="18" charset="0"/>
                  </a:rPr>
                  <a:t>onfigtxgen</a:t>
                </a:r>
                <a:endParaRPr lang="en-US" altLang="ko-KR" sz="1000" b="1"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itchFamily="18" charset="0"/>
                </a:endParaRPr>
              </a:p>
            </p:txBody>
          </p:sp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3055" y="4424147"/>
                <a:ext cx="182000" cy="180000"/>
              </a:xfrm>
              <a:prstGeom prst="rect">
                <a:avLst/>
              </a:prstGeom>
            </p:spPr>
          </p:pic>
          <p:sp>
            <p:nvSpPr>
              <p:cNvPr id="42" name="직사각형 41"/>
              <p:cNvSpPr/>
              <p:nvPr/>
            </p:nvSpPr>
            <p:spPr bwMode="auto">
              <a:xfrm>
                <a:off x="1267058" y="4397680"/>
                <a:ext cx="1260000" cy="2160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43" name="Text Box 7"/>
              <p:cNvSpPr txBox="1">
                <a:spLocks noChangeArrowheads="1"/>
              </p:cNvSpPr>
              <p:nvPr/>
            </p:nvSpPr>
            <p:spPr bwMode="auto">
              <a:xfrm>
                <a:off x="1418921" y="4596299"/>
                <a:ext cx="841897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>
                  <a:spcBef>
                    <a:spcPts val="0"/>
                  </a:spcBef>
                  <a:defRPr/>
                </a:pPr>
                <a:r>
                  <a:rPr lang="en-US" altLang="ko-KR" sz="1000" b="1" smtClean="0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itchFamily="18" charset="0"/>
                  </a:rPr>
                  <a:t>C</a:t>
                </a:r>
                <a:r>
                  <a:rPr lang="en-US" altLang="ko-KR" sz="1000" b="1" smtClean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itchFamily="18" charset="0"/>
                  </a:rPr>
                  <a:t>onfigxlator</a:t>
                </a:r>
                <a:endParaRPr lang="en-US" altLang="ko-KR" sz="1000" b="1"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itchFamily="18" charset="0"/>
                </a:endParaRPr>
              </a:p>
            </p:txBody>
          </p:sp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3055" y="4633257"/>
                <a:ext cx="182000" cy="180000"/>
              </a:xfrm>
              <a:prstGeom prst="rect">
                <a:avLst/>
              </a:prstGeom>
            </p:spPr>
          </p:pic>
          <p:sp>
            <p:nvSpPr>
              <p:cNvPr id="45" name="직사각형 44"/>
              <p:cNvSpPr/>
              <p:nvPr/>
            </p:nvSpPr>
            <p:spPr bwMode="auto">
              <a:xfrm>
                <a:off x="1267058" y="4615257"/>
                <a:ext cx="1260000" cy="2160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grpSp>
            <p:nvGrpSpPr>
              <p:cNvPr id="46" name="그룹 45"/>
              <p:cNvGrpSpPr/>
              <p:nvPr/>
            </p:nvGrpSpPr>
            <p:grpSpPr>
              <a:xfrm>
                <a:off x="1267058" y="3935898"/>
                <a:ext cx="1260000" cy="466346"/>
                <a:chOff x="6601057" y="5222831"/>
                <a:chExt cx="1260000" cy="466346"/>
              </a:xfrm>
            </p:grpSpPr>
            <p:sp>
              <p:nvSpPr>
                <p:cNvPr id="47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6610663" y="5222831"/>
                  <a:ext cx="1088760" cy="2539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l">
                    <a:spcBef>
                      <a:spcPts val="0"/>
                    </a:spcBef>
                    <a:defRPr/>
                  </a:pPr>
                  <a:r>
                    <a:rPr lang="en-US" altLang="ko-KR" sz="1000" b="1" smtClean="0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Times New Roman" pitchFamily="18" charset="0"/>
                    </a:rPr>
                    <a:t>F</a:t>
                  </a:r>
                  <a:r>
                    <a:rPr lang="en-US" altLang="ko-KR" sz="1000" b="1" smtClean="0"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Times New Roman" pitchFamily="18" charset="0"/>
                    </a:rPr>
                    <a:t>abric-ca-server</a:t>
                  </a:r>
                  <a:endParaRPr lang="en-US" altLang="ko-KR" sz="1000" b="1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itchFamily="18" charset="0"/>
                  </a:endParaRPr>
                </a:p>
              </p:txBody>
            </p:sp>
            <p:pic>
              <p:nvPicPr>
                <p:cNvPr id="48" name="그림 47"/>
                <p:cNvPicPr>
                  <a:picLocks noChangeAspect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37054" y="5259789"/>
                  <a:ext cx="182000" cy="180000"/>
                </a:xfrm>
                <a:prstGeom prst="rect">
                  <a:avLst/>
                </a:prstGeom>
              </p:spPr>
            </p:pic>
            <p:sp>
              <p:nvSpPr>
                <p:cNvPr id="49" name="직사각형 48"/>
                <p:cNvSpPr/>
                <p:nvPr/>
              </p:nvSpPr>
              <p:spPr bwMode="auto">
                <a:xfrm>
                  <a:off x="6601057" y="5241789"/>
                  <a:ext cx="1260000" cy="21600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50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6610458" y="5442956"/>
                  <a:ext cx="1013419" cy="24622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l">
                    <a:spcBef>
                      <a:spcPts val="0"/>
                    </a:spcBef>
                    <a:defRPr/>
                  </a:pPr>
                  <a:r>
                    <a:rPr lang="en-US" altLang="ko-KR" sz="1000" b="1" smtClean="0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Times New Roman" pitchFamily="18" charset="0"/>
                    </a:rPr>
                    <a:t>F</a:t>
                  </a:r>
                  <a:r>
                    <a:rPr lang="en-US" altLang="ko-KR" sz="1000" b="1" smtClean="0"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Times New Roman" pitchFamily="18" charset="0"/>
                    </a:rPr>
                    <a:t>abric-ca-client</a:t>
                  </a:r>
                  <a:endParaRPr lang="en-US" altLang="ko-KR" sz="1000" b="1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itchFamily="18" charset="0"/>
                  </a:endParaRPr>
                </a:p>
              </p:txBody>
            </p:sp>
            <p:pic>
              <p:nvPicPr>
                <p:cNvPr id="51" name="그림 50"/>
                <p:cNvPicPr>
                  <a:picLocks noChangeAspect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37054" y="5479914"/>
                  <a:ext cx="182000" cy="180000"/>
                </a:xfrm>
                <a:prstGeom prst="rect">
                  <a:avLst/>
                </a:prstGeom>
              </p:spPr>
            </p:pic>
            <p:sp>
              <p:nvSpPr>
                <p:cNvPr id="52" name="직사각형 51"/>
                <p:cNvSpPr/>
                <p:nvPr/>
              </p:nvSpPr>
              <p:spPr bwMode="auto">
                <a:xfrm>
                  <a:off x="6601057" y="5461914"/>
                  <a:ext cx="1260000" cy="21600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</p:grpSp>
        <p:sp>
          <p:nvSpPr>
            <p:cNvPr id="38" name="Text Box 7"/>
            <p:cNvSpPr txBox="1">
              <a:spLocks noChangeArrowheads="1"/>
            </p:cNvSpPr>
            <p:nvPr/>
          </p:nvSpPr>
          <p:spPr bwMode="auto">
            <a:xfrm>
              <a:off x="1996839" y="3769371"/>
              <a:ext cx="101867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altLang="ko-KR" sz="1200" b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itchFamily="18" charset="0"/>
                </a:rPr>
                <a:t>Binary Learn</a:t>
              </a:r>
              <a:endParaRPr lang="en-US" altLang="ko-KR" sz="1200" b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endParaRPr>
            </a:p>
          </p:txBody>
        </p:sp>
        <p:sp>
          <p:nvSpPr>
            <p:cNvPr id="39" name="직사각형 38"/>
            <p:cNvSpPr/>
            <p:nvPr/>
          </p:nvSpPr>
          <p:spPr bwMode="auto">
            <a:xfrm>
              <a:off x="1199322" y="3759194"/>
              <a:ext cx="2304000" cy="1296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62" name="Text Box 7"/>
          <p:cNvSpPr txBox="1">
            <a:spLocks noChangeArrowheads="1"/>
          </p:cNvSpPr>
          <p:nvPr/>
        </p:nvSpPr>
        <p:spPr bwMode="auto">
          <a:xfrm>
            <a:off x="7051739" y="1831996"/>
            <a:ext cx="203523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ts val="0"/>
              </a:spcBef>
              <a:defRPr/>
            </a:pPr>
            <a:r>
              <a:rPr lang="en-US" altLang="ko-KR" sz="1200" b="1" smtClean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Configuration Management</a:t>
            </a:r>
            <a:endParaRPr lang="en-US" altLang="ko-KR" sz="1200" b="1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itchFamily="18" charset="0"/>
            </a:endParaRPr>
          </a:p>
        </p:txBody>
      </p:sp>
      <p:pic>
        <p:nvPicPr>
          <p:cNvPr id="63" name="그림 62"/>
          <p:cNvPicPr preferRelativeResize="0">
            <a:picLocks/>
          </p:cNvPicPr>
          <p:nvPr/>
        </p:nvPicPr>
        <p:blipFill rotWithShape="1">
          <a:blip r:embed="rId22"/>
          <a:srcRect t="33291"/>
          <a:stretch/>
        </p:blipFill>
        <p:spPr>
          <a:xfrm>
            <a:off x="7113321" y="2137918"/>
            <a:ext cx="1008000" cy="720000"/>
          </a:xfrm>
          <a:prstGeom prst="rect">
            <a:avLst/>
          </a:prstGeom>
        </p:spPr>
      </p:pic>
      <p:pic>
        <p:nvPicPr>
          <p:cNvPr id="64" name="그림 63"/>
          <p:cNvPicPr preferRelativeResize="0">
            <a:picLocks/>
          </p:cNvPicPr>
          <p:nvPr/>
        </p:nvPicPr>
        <p:blipFill rotWithShape="1">
          <a:blip r:embed="rId23"/>
          <a:srcRect l="14230" t="24306" r="10864"/>
          <a:stretch/>
        </p:blipFill>
        <p:spPr>
          <a:xfrm>
            <a:off x="7113321" y="2882982"/>
            <a:ext cx="1008000" cy="720000"/>
          </a:xfrm>
          <a:prstGeom prst="rect">
            <a:avLst/>
          </a:prstGeom>
        </p:spPr>
      </p:pic>
      <p:pic>
        <p:nvPicPr>
          <p:cNvPr id="65" name="그림 64"/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8193321" y="2137918"/>
            <a:ext cx="1008000" cy="720000"/>
          </a:xfrm>
          <a:prstGeom prst="rect">
            <a:avLst/>
          </a:prstGeom>
        </p:spPr>
      </p:pic>
      <p:pic>
        <p:nvPicPr>
          <p:cNvPr id="66" name="그림 65"/>
          <p:cNvPicPr preferRelativeResize="0"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8193321" y="2882982"/>
            <a:ext cx="1008000" cy="720000"/>
          </a:xfrm>
          <a:prstGeom prst="rect">
            <a:avLst/>
          </a:prstGeom>
        </p:spPr>
      </p:pic>
      <p:pic>
        <p:nvPicPr>
          <p:cNvPr id="67" name="그림 66"/>
          <p:cNvPicPr preferRelativeResize="0"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7113321" y="3636515"/>
            <a:ext cx="2088000" cy="720000"/>
          </a:xfrm>
          <a:prstGeom prst="rect">
            <a:avLst/>
          </a:prstGeom>
        </p:spPr>
      </p:pic>
      <p:sp>
        <p:nvSpPr>
          <p:cNvPr id="68" name="Text Box 7"/>
          <p:cNvSpPr txBox="1">
            <a:spLocks noChangeArrowheads="1"/>
          </p:cNvSpPr>
          <p:nvPr/>
        </p:nvSpPr>
        <p:spPr bwMode="auto">
          <a:xfrm>
            <a:off x="7170270" y="1357859"/>
            <a:ext cx="20056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ts val="0"/>
              </a:spcBef>
              <a:defRPr/>
            </a:pPr>
            <a:r>
              <a:rPr lang="ko-KR" altLang="en-US" sz="1200" b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정품인증솔루션 </a:t>
            </a:r>
            <a:r>
              <a:rPr lang="en-US" altLang="ko-KR" sz="1200" b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cloud </a:t>
            </a:r>
            <a:r>
              <a:rPr lang="ko-KR" altLang="en-US" sz="1200" b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반영</a:t>
            </a:r>
            <a:endParaRPr lang="en-US" altLang="ko-KR" sz="1200" b="1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itchFamily="18" charset="0"/>
            </a:endParaRPr>
          </a:p>
        </p:txBody>
      </p:sp>
      <p:sp>
        <p:nvSpPr>
          <p:cNvPr id="69" name="Text Box 7"/>
          <p:cNvSpPr txBox="1">
            <a:spLocks noChangeArrowheads="1"/>
          </p:cNvSpPr>
          <p:nvPr/>
        </p:nvSpPr>
        <p:spPr bwMode="auto">
          <a:xfrm>
            <a:off x="4071467" y="1357859"/>
            <a:ext cx="235455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ts val="0"/>
              </a:spcBef>
              <a:defRPr/>
            </a:pPr>
            <a:r>
              <a:rPr lang="en-US" altLang="ko-KR" sz="1200" b="1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Hyperledger Fabric Network </a:t>
            </a:r>
            <a:r>
              <a:rPr lang="ko-KR" altLang="en-US" sz="1200" b="1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구성</a:t>
            </a:r>
            <a:endParaRPr lang="en-US" altLang="ko-KR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itchFamily="18" charset="0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3713922" y="1828789"/>
            <a:ext cx="3168000" cy="1080000"/>
            <a:chOff x="3713922" y="1828789"/>
            <a:chExt cx="3168000" cy="1080000"/>
          </a:xfrm>
        </p:grpSpPr>
        <p:sp>
          <p:nvSpPr>
            <p:cNvPr id="71" name="Text Box 7"/>
            <p:cNvSpPr txBox="1">
              <a:spLocks noChangeArrowheads="1"/>
            </p:cNvSpPr>
            <p:nvPr/>
          </p:nvSpPr>
          <p:spPr bwMode="auto">
            <a:xfrm>
              <a:off x="3725701" y="1837143"/>
              <a:ext cx="159851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spcBef>
                  <a:spcPts val="0"/>
                </a:spcBef>
                <a:defRPr/>
              </a:pPr>
              <a:r>
                <a:rPr lang="en-US" altLang="ko-KR" sz="1200" b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itchFamily="18" charset="0"/>
                </a:rPr>
                <a:t>Identity Management</a:t>
              </a:r>
              <a:endParaRPr lang="en-US" altLang="ko-KR" sz="1200" b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endParaRPr>
            </a:p>
          </p:txBody>
        </p:sp>
        <p:pic>
          <p:nvPicPr>
            <p:cNvPr id="72" name="그림 71"/>
            <p:cNvPicPr preferRelativeResize="0">
              <a:picLocks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747283" y="2176925"/>
              <a:ext cx="1512000" cy="720000"/>
            </a:xfrm>
            <a:prstGeom prst="rect">
              <a:avLst/>
            </a:prstGeom>
          </p:spPr>
        </p:pic>
        <p:pic>
          <p:nvPicPr>
            <p:cNvPr id="73" name="그림 72"/>
            <p:cNvPicPr preferRelativeResize="0">
              <a:picLocks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342469" y="2176925"/>
              <a:ext cx="1512000" cy="720000"/>
            </a:xfrm>
            <a:prstGeom prst="rect">
              <a:avLst/>
            </a:prstGeom>
          </p:spPr>
        </p:pic>
        <p:sp>
          <p:nvSpPr>
            <p:cNvPr id="74" name="직사각형 73"/>
            <p:cNvSpPr/>
            <p:nvPr/>
          </p:nvSpPr>
          <p:spPr bwMode="auto">
            <a:xfrm>
              <a:off x="3713922" y="1828789"/>
              <a:ext cx="3168000" cy="1080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3722389" y="4148658"/>
            <a:ext cx="3168000" cy="1080000"/>
            <a:chOff x="3722389" y="4580456"/>
            <a:chExt cx="3168000" cy="1080000"/>
          </a:xfrm>
        </p:grpSpPr>
        <p:sp>
          <p:nvSpPr>
            <p:cNvPr id="76" name="Text Box 7"/>
            <p:cNvSpPr txBox="1">
              <a:spLocks noChangeArrowheads="1"/>
            </p:cNvSpPr>
            <p:nvPr/>
          </p:nvSpPr>
          <p:spPr bwMode="auto">
            <a:xfrm>
              <a:off x="3734168" y="4590622"/>
              <a:ext cx="170232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altLang="ko-KR" sz="1200" b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itchFamily="18" charset="0"/>
                </a:rPr>
                <a:t>Network  Configuration</a:t>
              </a:r>
              <a:endParaRPr lang="en-US" altLang="ko-KR" sz="1200" b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endParaRPr>
            </a:p>
          </p:txBody>
        </p:sp>
        <p:pic>
          <p:nvPicPr>
            <p:cNvPr id="77" name="그림 76"/>
            <p:cNvPicPr preferRelativeResize="0">
              <a:picLocks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3760808" y="4888071"/>
              <a:ext cx="1512000" cy="720000"/>
            </a:xfrm>
            <a:prstGeom prst="rect">
              <a:avLst/>
            </a:prstGeom>
          </p:spPr>
        </p:pic>
        <p:sp>
          <p:nvSpPr>
            <p:cNvPr id="78" name="직사각형 77"/>
            <p:cNvSpPr/>
            <p:nvPr/>
          </p:nvSpPr>
          <p:spPr bwMode="auto">
            <a:xfrm>
              <a:off x="3722389" y="4580456"/>
              <a:ext cx="3168000" cy="1080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pic>
          <p:nvPicPr>
            <p:cNvPr id="79" name="그림 78"/>
            <p:cNvPicPr preferRelativeResize="0">
              <a:picLocks/>
            </p:cNvPicPr>
            <p:nvPr/>
          </p:nvPicPr>
          <p:blipFill rotWithShape="1">
            <a:blip r:embed="rId30"/>
            <a:srcRect l="6123" t="32258"/>
            <a:stretch/>
          </p:blipFill>
          <p:spPr>
            <a:xfrm>
              <a:off x="5359403" y="4888071"/>
              <a:ext cx="1512000" cy="720000"/>
            </a:xfrm>
            <a:prstGeom prst="rect">
              <a:avLst/>
            </a:prstGeom>
          </p:spPr>
        </p:pic>
      </p:grpSp>
      <p:grpSp>
        <p:nvGrpSpPr>
          <p:cNvPr id="80" name="그룹 79"/>
          <p:cNvGrpSpPr/>
          <p:nvPr/>
        </p:nvGrpSpPr>
        <p:grpSpPr>
          <a:xfrm>
            <a:off x="3722389" y="2988722"/>
            <a:ext cx="3168000" cy="1080000"/>
            <a:chOff x="3722389" y="3191922"/>
            <a:chExt cx="3168000" cy="1080000"/>
          </a:xfrm>
        </p:grpSpPr>
        <p:sp>
          <p:nvSpPr>
            <p:cNvPr id="81" name="Text Box 7"/>
            <p:cNvSpPr txBox="1">
              <a:spLocks noChangeArrowheads="1"/>
            </p:cNvSpPr>
            <p:nvPr/>
          </p:nvSpPr>
          <p:spPr bwMode="auto">
            <a:xfrm>
              <a:off x="3734168" y="3201518"/>
              <a:ext cx="57361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spcBef>
                  <a:spcPts val="0"/>
                </a:spcBef>
                <a:defRPr/>
              </a:pPr>
              <a:r>
                <a:rPr lang="en-US" altLang="ko-KR" sz="1200" b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itchFamily="18" charset="0"/>
                </a:rPr>
                <a:t>Policy</a:t>
              </a:r>
              <a:endParaRPr lang="en-US" altLang="ko-KR" sz="1200" b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endParaRPr>
            </a:p>
          </p:txBody>
        </p:sp>
        <p:pic>
          <p:nvPicPr>
            <p:cNvPr id="82" name="그림 81"/>
            <p:cNvPicPr preferRelativeResize="0">
              <a:picLocks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751096" y="3522131"/>
              <a:ext cx="1512000" cy="720000"/>
            </a:xfrm>
            <a:prstGeom prst="rect">
              <a:avLst/>
            </a:prstGeom>
          </p:spPr>
        </p:pic>
        <p:sp>
          <p:nvSpPr>
            <p:cNvPr id="83" name="직사각형 82"/>
            <p:cNvSpPr/>
            <p:nvPr/>
          </p:nvSpPr>
          <p:spPr bwMode="auto">
            <a:xfrm>
              <a:off x="3722389" y="3191922"/>
              <a:ext cx="3168000" cy="1080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pic>
          <p:nvPicPr>
            <p:cNvPr id="84" name="그림 83"/>
            <p:cNvPicPr preferRelativeResize="0">
              <a:picLocks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346694" y="3522131"/>
              <a:ext cx="1512000" cy="720000"/>
            </a:xfrm>
            <a:prstGeom prst="rect">
              <a:avLst/>
            </a:prstGeom>
          </p:spPr>
        </p:pic>
      </p:grpSp>
      <p:sp>
        <p:nvSpPr>
          <p:cNvPr id="85" name="직사각형 84"/>
          <p:cNvSpPr/>
          <p:nvPr/>
        </p:nvSpPr>
        <p:spPr bwMode="auto">
          <a:xfrm>
            <a:off x="7041323" y="4495785"/>
            <a:ext cx="2232000" cy="108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6" name="Text Box 7"/>
          <p:cNvSpPr txBox="1">
            <a:spLocks noChangeArrowheads="1"/>
          </p:cNvSpPr>
          <p:nvPr/>
        </p:nvSpPr>
        <p:spPr bwMode="auto">
          <a:xfrm>
            <a:off x="7017873" y="4507458"/>
            <a:ext cx="75052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ts val="0"/>
              </a:spcBef>
              <a:defRPr/>
            </a:pPr>
            <a:r>
              <a:rPr lang="en-US" altLang="ko-KR" sz="1200" b="1" smtClean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ICS </a:t>
            </a:r>
            <a:r>
              <a:rPr lang="ko-KR" altLang="en-US" sz="1200" b="1" smtClean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적용</a:t>
            </a:r>
            <a:endParaRPr lang="en-US" altLang="ko-KR" sz="1200" b="1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itchFamily="18" charset="0"/>
            </a:endParaRPr>
          </a:p>
        </p:txBody>
      </p:sp>
      <p:sp>
        <p:nvSpPr>
          <p:cNvPr id="87" name="Text Box 7"/>
          <p:cNvSpPr txBox="1">
            <a:spLocks noChangeArrowheads="1"/>
          </p:cNvSpPr>
          <p:nvPr/>
        </p:nvSpPr>
        <p:spPr bwMode="auto">
          <a:xfrm>
            <a:off x="7731136" y="5002685"/>
            <a:ext cx="99899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ts val="0"/>
              </a:spcBef>
              <a:defRPr/>
            </a:pPr>
            <a:r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Database </a:t>
            </a:r>
            <a:r>
              <a:rPr lang="ko-KR" altLang="en-US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구축</a:t>
            </a:r>
            <a:endParaRPr lang="en-US" altLang="ko-KR" sz="1000" b="1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itchFamily="18" charset="0"/>
            </a:endParaRPr>
          </a:p>
        </p:txBody>
      </p:sp>
      <p:sp>
        <p:nvSpPr>
          <p:cNvPr id="88" name="Text Box 7"/>
          <p:cNvSpPr txBox="1">
            <a:spLocks noChangeArrowheads="1"/>
          </p:cNvSpPr>
          <p:nvPr/>
        </p:nvSpPr>
        <p:spPr bwMode="auto">
          <a:xfrm>
            <a:off x="7245660" y="5282087"/>
            <a:ext cx="6607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ts val="0"/>
              </a:spcBef>
              <a:defRPr/>
            </a:pPr>
            <a:r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API </a:t>
            </a:r>
            <a:r>
              <a:rPr lang="ko-KR" altLang="en-US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반영</a:t>
            </a:r>
            <a:endParaRPr lang="en-US" altLang="ko-KR" sz="1000" b="1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itchFamily="18" charset="0"/>
            </a:endParaRPr>
          </a:p>
        </p:txBody>
      </p:sp>
      <p:sp>
        <p:nvSpPr>
          <p:cNvPr id="89" name="Text Box 7"/>
          <p:cNvSpPr txBox="1">
            <a:spLocks noChangeArrowheads="1"/>
          </p:cNvSpPr>
          <p:nvPr/>
        </p:nvSpPr>
        <p:spPr bwMode="auto">
          <a:xfrm>
            <a:off x="7406527" y="4748690"/>
            <a:ext cx="16482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ts val="0"/>
              </a:spcBef>
              <a:defRPr/>
            </a:pPr>
            <a:r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Blockchain Web </a:t>
            </a:r>
            <a:r>
              <a:rPr lang="ko-KR" altLang="en-US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화면 구축</a:t>
            </a:r>
            <a:endParaRPr lang="en-US" altLang="ko-KR" sz="1000" b="1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itchFamily="18" charset="0"/>
            </a:endParaRPr>
          </a:p>
        </p:txBody>
      </p:sp>
      <p:sp>
        <p:nvSpPr>
          <p:cNvPr id="90" name="Text Box 7"/>
          <p:cNvSpPr txBox="1">
            <a:spLocks noChangeArrowheads="1"/>
          </p:cNvSpPr>
          <p:nvPr/>
        </p:nvSpPr>
        <p:spPr bwMode="auto">
          <a:xfrm>
            <a:off x="7931461" y="5256687"/>
            <a:ext cx="134684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ts val="0"/>
              </a:spcBef>
              <a:defRPr/>
            </a:pPr>
            <a:r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SmartContranct </a:t>
            </a:r>
            <a:r>
              <a:rPr lang="ko-KR" altLang="en-US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구축</a:t>
            </a:r>
            <a:endParaRPr lang="en-US" altLang="ko-KR" sz="1000" b="1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itchFamily="18" charset="0"/>
            </a:endParaRPr>
          </a:p>
        </p:txBody>
      </p:sp>
      <p:sp>
        <p:nvSpPr>
          <p:cNvPr id="91" name="직사각형 90"/>
          <p:cNvSpPr/>
          <p:nvPr/>
        </p:nvSpPr>
        <p:spPr bwMode="auto">
          <a:xfrm>
            <a:off x="7041321" y="1820332"/>
            <a:ext cx="2232000" cy="2592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6616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7EA65DB-EE0B-46FE-8A52-1771F4D78F55}"/>
              </a:ext>
            </a:extLst>
          </p:cNvPr>
          <p:cNvSpPr/>
          <p:nvPr/>
        </p:nvSpPr>
        <p:spPr bwMode="auto">
          <a:xfrm>
            <a:off x="5607011" y="1356185"/>
            <a:ext cx="3670682" cy="4421160"/>
          </a:xfrm>
          <a:custGeom>
            <a:avLst/>
            <a:gdLst>
              <a:gd name="connsiteX0" fmla="*/ 0 w 3591214"/>
              <a:gd name="connsiteY0" fmla="*/ 0 h 3616036"/>
              <a:gd name="connsiteX1" fmla="*/ 3591214 w 3591214"/>
              <a:gd name="connsiteY1" fmla="*/ 0 h 3616036"/>
              <a:gd name="connsiteX2" fmla="*/ 3591214 w 3591214"/>
              <a:gd name="connsiteY2" fmla="*/ 3616036 h 3616036"/>
              <a:gd name="connsiteX3" fmla="*/ 0 w 3591214"/>
              <a:gd name="connsiteY3" fmla="*/ 3616036 h 3616036"/>
              <a:gd name="connsiteX4" fmla="*/ 0 w 3591214"/>
              <a:gd name="connsiteY4" fmla="*/ 0 h 3616036"/>
              <a:gd name="connsiteX0" fmla="*/ 0 w 3591214"/>
              <a:gd name="connsiteY0" fmla="*/ 0 h 3803361"/>
              <a:gd name="connsiteX1" fmla="*/ 3591214 w 3591214"/>
              <a:gd name="connsiteY1" fmla="*/ 187325 h 3803361"/>
              <a:gd name="connsiteX2" fmla="*/ 3591214 w 3591214"/>
              <a:gd name="connsiteY2" fmla="*/ 3803361 h 3803361"/>
              <a:gd name="connsiteX3" fmla="*/ 0 w 3591214"/>
              <a:gd name="connsiteY3" fmla="*/ 3803361 h 3803361"/>
              <a:gd name="connsiteX4" fmla="*/ 0 w 3591214"/>
              <a:gd name="connsiteY4" fmla="*/ 0 h 3803361"/>
              <a:gd name="connsiteX0" fmla="*/ 0 w 3591214"/>
              <a:gd name="connsiteY0" fmla="*/ 0 h 4000211"/>
              <a:gd name="connsiteX1" fmla="*/ 3591214 w 3591214"/>
              <a:gd name="connsiteY1" fmla="*/ 187325 h 4000211"/>
              <a:gd name="connsiteX2" fmla="*/ 3591214 w 3591214"/>
              <a:gd name="connsiteY2" fmla="*/ 3803361 h 4000211"/>
              <a:gd name="connsiteX3" fmla="*/ 0 w 3591214"/>
              <a:gd name="connsiteY3" fmla="*/ 4000211 h 4000211"/>
              <a:gd name="connsiteX4" fmla="*/ 0 w 3591214"/>
              <a:gd name="connsiteY4" fmla="*/ 0 h 400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1214" h="4000211">
                <a:moveTo>
                  <a:pt x="0" y="0"/>
                </a:moveTo>
                <a:lnTo>
                  <a:pt x="3591214" y="187325"/>
                </a:lnTo>
                <a:lnTo>
                  <a:pt x="3591214" y="3803361"/>
                </a:lnTo>
                <a:lnTo>
                  <a:pt x="0" y="4000211"/>
                </a:lnTo>
                <a:lnTo>
                  <a:pt x="0" y="0"/>
                </a:lnTo>
                <a:close/>
              </a:path>
            </a:pathLst>
          </a:custGeom>
          <a:solidFill>
            <a:srgbClr val="2E48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391A524-F91B-4954-9850-B56390C66F27}"/>
              </a:ext>
            </a:extLst>
          </p:cNvPr>
          <p:cNvSpPr/>
          <p:nvPr/>
        </p:nvSpPr>
        <p:spPr bwMode="auto">
          <a:xfrm>
            <a:off x="5710992" y="2312109"/>
            <a:ext cx="1267618" cy="799741"/>
          </a:xfrm>
          <a:prstGeom prst="rect">
            <a:avLst/>
          </a:prstGeom>
          <a:solidFill>
            <a:srgbClr val="0192F4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Peer 1</a:t>
            </a:r>
            <a:endParaRPr kumimoji="1" lang="ko-KR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475272C7-23F4-43DA-85BF-155E8870A96C}"/>
              </a:ext>
            </a:extLst>
          </p:cNvPr>
          <p:cNvSpPr/>
          <p:nvPr/>
        </p:nvSpPr>
        <p:spPr bwMode="auto">
          <a:xfrm>
            <a:off x="5710991" y="2044691"/>
            <a:ext cx="228600" cy="267419"/>
          </a:xfrm>
          <a:prstGeom prst="rect">
            <a:avLst/>
          </a:prstGeom>
          <a:solidFill>
            <a:srgbClr val="0192F4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62FCC2A9-055C-4580-871F-BE298B0289D9}"/>
              </a:ext>
            </a:extLst>
          </p:cNvPr>
          <p:cNvSpPr/>
          <p:nvPr/>
        </p:nvSpPr>
        <p:spPr bwMode="auto">
          <a:xfrm>
            <a:off x="5939591" y="2044691"/>
            <a:ext cx="228600" cy="267419"/>
          </a:xfrm>
          <a:prstGeom prst="rect">
            <a:avLst/>
          </a:prstGeom>
          <a:solidFill>
            <a:srgbClr val="0192F4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24D19288-5643-4188-8ECD-1A8138CF478A}"/>
              </a:ext>
            </a:extLst>
          </p:cNvPr>
          <p:cNvSpPr/>
          <p:nvPr/>
        </p:nvSpPr>
        <p:spPr bwMode="auto">
          <a:xfrm>
            <a:off x="6165810" y="2044691"/>
            <a:ext cx="228600" cy="267419"/>
          </a:xfrm>
          <a:prstGeom prst="rect">
            <a:avLst/>
          </a:prstGeom>
          <a:solidFill>
            <a:srgbClr val="0192F4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AED98E0C-1614-4E0E-829D-3E75090127D1}"/>
              </a:ext>
            </a:extLst>
          </p:cNvPr>
          <p:cNvSpPr/>
          <p:nvPr/>
        </p:nvSpPr>
        <p:spPr bwMode="auto">
          <a:xfrm>
            <a:off x="6398377" y="2044691"/>
            <a:ext cx="580231" cy="267419"/>
          </a:xfrm>
          <a:prstGeom prst="rect">
            <a:avLst/>
          </a:prstGeom>
          <a:solidFill>
            <a:srgbClr val="0192F4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Marbles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Chaincode</a:t>
            </a:r>
            <a:endParaRPr kumimoji="1" lang="ko-KR" altLang="en-US" sz="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D9D7CB7A-E3F8-46C4-82D7-E0352F412F63}"/>
              </a:ext>
            </a:extLst>
          </p:cNvPr>
          <p:cNvSpPr/>
          <p:nvPr/>
        </p:nvSpPr>
        <p:spPr bwMode="auto">
          <a:xfrm>
            <a:off x="5710992" y="4021582"/>
            <a:ext cx="1267618" cy="809501"/>
          </a:xfrm>
          <a:prstGeom prst="rect">
            <a:avLst/>
          </a:prstGeom>
          <a:solidFill>
            <a:srgbClr val="7F8C94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Peer 2</a:t>
            </a:r>
            <a:endParaRPr lang="ko-KR" altLang="en-US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5FF7F9D4-AC55-4A17-8C17-937A1352B87E}"/>
              </a:ext>
            </a:extLst>
          </p:cNvPr>
          <p:cNvSpPr/>
          <p:nvPr/>
        </p:nvSpPr>
        <p:spPr bwMode="auto">
          <a:xfrm>
            <a:off x="5710991" y="4831083"/>
            <a:ext cx="228600" cy="267419"/>
          </a:xfrm>
          <a:prstGeom prst="rect">
            <a:avLst/>
          </a:prstGeom>
          <a:solidFill>
            <a:srgbClr val="7F8C94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DB2D47FB-189D-48BF-9458-66B879591E12}"/>
              </a:ext>
            </a:extLst>
          </p:cNvPr>
          <p:cNvSpPr/>
          <p:nvPr/>
        </p:nvSpPr>
        <p:spPr bwMode="auto">
          <a:xfrm>
            <a:off x="5939591" y="4831083"/>
            <a:ext cx="228600" cy="267419"/>
          </a:xfrm>
          <a:prstGeom prst="rect">
            <a:avLst/>
          </a:prstGeom>
          <a:solidFill>
            <a:srgbClr val="7F8C94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15676158-50AA-483C-BBE4-D60B11A38296}"/>
              </a:ext>
            </a:extLst>
          </p:cNvPr>
          <p:cNvSpPr/>
          <p:nvPr/>
        </p:nvSpPr>
        <p:spPr bwMode="auto">
          <a:xfrm>
            <a:off x="6165810" y="4831083"/>
            <a:ext cx="228600" cy="267419"/>
          </a:xfrm>
          <a:prstGeom prst="rect">
            <a:avLst/>
          </a:prstGeom>
          <a:solidFill>
            <a:srgbClr val="7F8C94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453E2065-41AC-41F7-974C-385AC0B12F81}"/>
              </a:ext>
            </a:extLst>
          </p:cNvPr>
          <p:cNvSpPr/>
          <p:nvPr/>
        </p:nvSpPr>
        <p:spPr bwMode="auto">
          <a:xfrm>
            <a:off x="6398377" y="4831083"/>
            <a:ext cx="580231" cy="267419"/>
          </a:xfrm>
          <a:prstGeom prst="rect">
            <a:avLst/>
          </a:prstGeom>
          <a:solidFill>
            <a:srgbClr val="7F8C94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ko-KR" sz="6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Marbles</a:t>
            </a:r>
          </a:p>
          <a:p>
            <a:r>
              <a:rPr lang="en-US" altLang="ko-KR" sz="6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Chaincode</a:t>
            </a:r>
            <a:endParaRPr lang="ko-KR" altLang="en-US" sz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BF6DC1BF-5738-423B-AB3C-EB452E0171C5}"/>
              </a:ext>
            </a:extLst>
          </p:cNvPr>
          <p:cNvSpPr/>
          <p:nvPr/>
        </p:nvSpPr>
        <p:spPr bwMode="auto">
          <a:xfrm>
            <a:off x="7505898" y="2044691"/>
            <a:ext cx="1437976" cy="539258"/>
          </a:xfrm>
          <a:prstGeom prst="rect">
            <a:avLst/>
          </a:prstGeom>
          <a:solidFill>
            <a:srgbClr val="0192F4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108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 1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31D3F58F-8C51-433D-BECF-691E7F2D7C16}"/>
              </a:ext>
            </a:extLst>
          </p:cNvPr>
          <p:cNvSpPr/>
          <p:nvPr/>
        </p:nvSpPr>
        <p:spPr bwMode="auto">
          <a:xfrm>
            <a:off x="7396914" y="4549484"/>
            <a:ext cx="1437976" cy="539258"/>
          </a:xfrm>
          <a:prstGeom prst="rect">
            <a:avLst/>
          </a:prstGeom>
          <a:solidFill>
            <a:srgbClr val="7F8C94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08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 2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61BF8C45-AF58-43D8-B800-8DD73429D976}"/>
              </a:ext>
            </a:extLst>
          </p:cNvPr>
          <p:cNvSpPr/>
          <p:nvPr/>
        </p:nvSpPr>
        <p:spPr bwMode="auto">
          <a:xfrm>
            <a:off x="7505898" y="3157357"/>
            <a:ext cx="1437976" cy="823374"/>
          </a:xfrm>
          <a:prstGeom prst="rect">
            <a:avLst/>
          </a:prstGeom>
          <a:solidFill>
            <a:srgbClr val="7F8C94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Ordering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Service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257FD384-0632-4529-B1D6-C1AFCB721400}"/>
              </a:ext>
            </a:extLst>
          </p:cNvPr>
          <p:cNvSpPr txBox="1"/>
          <p:nvPr/>
        </p:nvSpPr>
        <p:spPr>
          <a:xfrm>
            <a:off x="5710991" y="2893793"/>
            <a:ext cx="1267617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United Marbles</a:t>
            </a:r>
            <a:endParaRPr lang="ko-KR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4E147070-770C-45F8-BC78-2E9A8479B333}"/>
              </a:ext>
            </a:extLst>
          </p:cNvPr>
          <p:cNvSpPr txBox="1"/>
          <p:nvPr/>
        </p:nvSpPr>
        <p:spPr>
          <a:xfrm>
            <a:off x="5710991" y="4613026"/>
            <a:ext cx="1267617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Marbles Market</a:t>
            </a:r>
            <a:endParaRPr lang="ko-KR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689DFF3-5EFE-467E-AF36-20EE4EDC6ABC}"/>
              </a:ext>
            </a:extLst>
          </p:cNvPr>
          <p:cNvSpPr txBox="1"/>
          <p:nvPr/>
        </p:nvSpPr>
        <p:spPr>
          <a:xfrm>
            <a:off x="7505899" y="4873298"/>
            <a:ext cx="1437975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Marbles Market</a:t>
            </a:r>
            <a:endParaRPr lang="ko-KR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FE5F3118-E002-4585-9C1B-8A6A56F06D10}"/>
              </a:ext>
            </a:extLst>
          </p:cNvPr>
          <p:cNvSpPr txBox="1"/>
          <p:nvPr/>
        </p:nvSpPr>
        <p:spPr>
          <a:xfrm>
            <a:off x="7505899" y="3765287"/>
            <a:ext cx="1437975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Marbles Market</a:t>
            </a:r>
            <a:endParaRPr lang="ko-KR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7FE59C22-1A7D-477B-9E15-676C81A0DF11}"/>
              </a:ext>
            </a:extLst>
          </p:cNvPr>
          <p:cNvSpPr txBox="1"/>
          <p:nvPr/>
        </p:nvSpPr>
        <p:spPr>
          <a:xfrm>
            <a:off x="7505899" y="2368505"/>
            <a:ext cx="1437975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United Marbles</a:t>
            </a:r>
            <a:endParaRPr lang="ko-KR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0" name="연결선: 꺾임 49">
            <a:extLst>
              <a:ext uri="{FF2B5EF4-FFF2-40B4-BE49-F238E27FC236}">
                <a16:creationId xmlns="" xmlns:a16="http://schemas.microsoft.com/office/drawing/2014/main" id="{7EC52F84-B058-4C2A-8FC1-66D8181D5C07}"/>
              </a:ext>
            </a:extLst>
          </p:cNvPr>
          <p:cNvCxnSpPr>
            <a:stCxn id="4" idx="3"/>
            <a:endCxn id="43" idx="1"/>
          </p:cNvCxnSpPr>
          <p:nvPr/>
        </p:nvCxnSpPr>
        <p:spPr bwMode="auto">
          <a:xfrm>
            <a:off x="6978610" y="2711980"/>
            <a:ext cx="527288" cy="857064"/>
          </a:xfrm>
          <a:prstGeom prst="bentConnector3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triangle" w="lg" len="med"/>
          </a:ln>
          <a:effectLst/>
        </p:spPr>
      </p:cxnSp>
      <p:cxnSp>
        <p:nvCxnSpPr>
          <p:cNvPr id="52" name="연결선: 꺾임 51">
            <a:extLst>
              <a:ext uri="{FF2B5EF4-FFF2-40B4-BE49-F238E27FC236}">
                <a16:creationId xmlns="" xmlns:a16="http://schemas.microsoft.com/office/drawing/2014/main" id="{382483D9-6EA0-4624-9598-E67874AD45CD}"/>
              </a:ext>
            </a:extLst>
          </p:cNvPr>
          <p:cNvCxnSpPr>
            <a:stCxn id="36" idx="3"/>
            <a:endCxn id="43" idx="1"/>
          </p:cNvCxnSpPr>
          <p:nvPr/>
        </p:nvCxnSpPr>
        <p:spPr bwMode="auto">
          <a:xfrm flipV="1">
            <a:off x="6978610" y="3569044"/>
            <a:ext cx="527288" cy="857289"/>
          </a:xfrm>
          <a:prstGeom prst="bentConnector3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triangle" w="lg" len="med"/>
          </a:ln>
          <a:effectLst/>
        </p:spPr>
      </p:cxnSp>
      <p:cxnSp>
        <p:nvCxnSpPr>
          <p:cNvPr id="54" name="직선 화살표 연결선 53">
            <a:extLst>
              <a:ext uri="{FF2B5EF4-FFF2-40B4-BE49-F238E27FC236}">
                <a16:creationId xmlns="" xmlns:a16="http://schemas.microsoft.com/office/drawing/2014/main" id="{3F913AED-EAFE-41B8-BE02-54DEE99117C4}"/>
              </a:ext>
            </a:extLst>
          </p:cNvPr>
          <p:cNvCxnSpPr>
            <a:cxnSpLocks/>
          </p:cNvCxnSpPr>
          <p:nvPr/>
        </p:nvCxnSpPr>
        <p:spPr bwMode="auto">
          <a:xfrm>
            <a:off x="6280110" y="3018921"/>
            <a:ext cx="0" cy="1102417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triangle" w="lg" len="med"/>
          </a:ln>
          <a:effectLst/>
        </p:spPr>
      </p:cxnSp>
      <p:cxnSp>
        <p:nvCxnSpPr>
          <p:cNvPr id="56" name="직선 화살표 연결선 55">
            <a:extLst>
              <a:ext uri="{FF2B5EF4-FFF2-40B4-BE49-F238E27FC236}">
                <a16:creationId xmlns="" xmlns:a16="http://schemas.microsoft.com/office/drawing/2014/main" id="{51DED9A8-6663-44F5-978C-0A40FCF13913}"/>
              </a:ext>
            </a:extLst>
          </p:cNvPr>
          <p:cNvCxnSpPr>
            <a:cxnSpLocks/>
          </p:cNvCxnSpPr>
          <p:nvPr/>
        </p:nvCxnSpPr>
        <p:spPr bwMode="auto">
          <a:xfrm>
            <a:off x="6394410" y="3018921"/>
            <a:ext cx="0" cy="1102417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triangle" w="lg" len="med"/>
            <a:tailEnd type="none" w="lg" len="med"/>
          </a:ln>
          <a:effectLst/>
        </p:spPr>
      </p:cxn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5BC994E0-69B6-41E3-931C-76E7C955E7FE}"/>
              </a:ext>
            </a:extLst>
          </p:cNvPr>
          <p:cNvSpPr txBox="1"/>
          <p:nvPr/>
        </p:nvSpPr>
        <p:spPr>
          <a:xfrm>
            <a:off x="6560304" y="3459188"/>
            <a:ext cx="5778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gRPC</a:t>
            </a:r>
            <a:endParaRPr lang="ko-KR" altLang="en-US" sz="9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04FAC130-96D3-4A77-AB0D-FF8C0DA4949D}"/>
              </a:ext>
            </a:extLst>
          </p:cNvPr>
          <p:cNvSpPr txBox="1"/>
          <p:nvPr/>
        </p:nvSpPr>
        <p:spPr>
          <a:xfrm>
            <a:off x="5661596" y="5803699"/>
            <a:ext cx="3482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Hyperledger Fabric Network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="" xmlns:a16="http://schemas.microsoft.com/office/drawing/2014/main" id="{7C30A645-EEC3-40AA-A9C5-E2F4EC7B1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283" y="1922853"/>
            <a:ext cx="1513114" cy="122271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="" xmlns:a16="http://schemas.microsoft.com/office/drawing/2014/main" id="{6DDF8C01-38AF-4005-99C5-D45A7D5CE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71" y="1971999"/>
            <a:ext cx="1471285" cy="1115079"/>
          </a:xfrm>
          <a:prstGeom prst="rect">
            <a:avLst/>
          </a:prstGeom>
        </p:spPr>
      </p:pic>
      <p:cxnSp>
        <p:nvCxnSpPr>
          <p:cNvPr id="67" name="직선 화살표 연결선 66">
            <a:extLst>
              <a:ext uri="{FF2B5EF4-FFF2-40B4-BE49-F238E27FC236}">
                <a16:creationId xmlns="" xmlns:a16="http://schemas.microsoft.com/office/drawing/2014/main" id="{ADA58E81-BCEE-40C9-9BCD-77185009E877}"/>
              </a:ext>
            </a:extLst>
          </p:cNvPr>
          <p:cNvCxnSpPr>
            <a:stCxn id="64" idx="3"/>
            <a:endCxn id="63" idx="1"/>
          </p:cNvCxnSpPr>
          <p:nvPr/>
        </p:nvCxnSpPr>
        <p:spPr bwMode="auto">
          <a:xfrm>
            <a:off x="2416756" y="2529539"/>
            <a:ext cx="891527" cy="4673"/>
          </a:xfrm>
          <a:prstGeom prst="straightConnector1">
            <a:avLst/>
          </a:prstGeom>
          <a:noFill/>
          <a:ln w="19050" cap="flat" cmpd="sng" algn="ctr">
            <a:solidFill>
              <a:srgbClr val="EC8542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cxnSp>
        <p:nvCxnSpPr>
          <p:cNvPr id="69" name="연결선: 꺾임 68">
            <a:extLst>
              <a:ext uri="{FF2B5EF4-FFF2-40B4-BE49-F238E27FC236}">
                <a16:creationId xmlns="" xmlns:a16="http://schemas.microsoft.com/office/drawing/2014/main" id="{780B1F54-5325-4C5C-B848-B2DD9179C59E}"/>
              </a:ext>
            </a:extLst>
          </p:cNvPr>
          <p:cNvCxnSpPr>
            <a:cxnSpLocks/>
            <a:stCxn id="63" idx="0"/>
            <a:endCxn id="41" idx="0"/>
          </p:cNvCxnSpPr>
          <p:nvPr/>
        </p:nvCxnSpPr>
        <p:spPr bwMode="auto">
          <a:xfrm rot="16200000" flipH="1">
            <a:off x="6083944" y="-96251"/>
            <a:ext cx="121838" cy="4160046"/>
          </a:xfrm>
          <a:prstGeom prst="bentConnector3">
            <a:avLst>
              <a:gd name="adj1" fmla="val -173981"/>
            </a:avLst>
          </a:prstGeom>
          <a:noFill/>
          <a:ln w="19050" cap="flat" cmpd="sng" algn="ctr">
            <a:solidFill>
              <a:srgbClr val="FED55F"/>
            </a:solidFill>
            <a:prstDash val="solid"/>
            <a:round/>
            <a:headEnd type="none" w="lg" len="med"/>
            <a:tailEnd type="triangle" w="lg" len="med"/>
          </a:ln>
          <a:effectLst/>
        </p:spPr>
      </p:cxnSp>
      <p:cxnSp>
        <p:nvCxnSpPr>
          <p:cNvPr id="75" name="직선 화살표 연결선 74">
            <a:extLst>
              <a:ext uri="{FF2B5EF4-FFF2-40B4-BE49-F238E27FC236}">
                <a16:creationId xmlns="" xmlns:a16="http://schemas.microsoft.com/office/drawing/2014/main" id="{856A52F3-D10D-438F-BF6B-8CA61383A3AC}"/>
              </a:ext>
            </a:extLst>
          </p:cNvPr>
          <p:cNvCxnSpPr>
            <a:cxnSpLocks/>
            <a:stCxn id="63" idx="3"/>
          </p:cNvCxnSpPr>
          <p:nvPr/>
        </p:nvCxnSpPr>
        <p:spPr bwMode="auto">
          <a:xfrm flipV="1">
            <a:off x="4821397" y="2529539"/>
            <a:ext cx="889594" cy="4673"/>
          </a:xfrm>
          <a:prstGeom prst="straightConnector1">
            <a:avLst/>
          </a:prstGeom>
          <a:noFill/>
          <a:ln w="19050" cap="flat" cmpd="sng" algn="ctr">
            <a:solidFill>
              <a:srgbClr val="0192F4"/>
            </a:solidFill>
            <a:prstDash val="solid"/>
            <a:round/>
            <a:headEnd type="none" w="lg" len="med"/>
            <a:tailEnd type="triangle" w="lg" len="med"/>
          </a:ln>
          <a:effectLst/>
        </p:spPr>
      </p:cxnSp>
      <p:cxnSp>
        <p:nvCxnSpPr>
          <p:cNvPr id="89" name="연결선: 꺾임 88">
            <a:extLst>
              <a:ext uri="{FF2B5EF4-FFF2-40B4-BE49-F238E27FC236}">
                <a16:creationId xmlns="" xmlns:a16="http://schemas.microsoft.com/office/drawing/2014/main" id="{F8038C2D-758F-4409-AC03-D2DCF9DAE84D}"/>
              </a:ext>
            </a:extLst>
          </p:cNvPr>
          <p:cNvCxnSpPr>
            <a:cxnSpLocks/>
            <a:endCxn id="43" idx="3"/>
          </p:cNvCxnSpPr>
          <p:nvPr/>
        </p:nvCxnSpPr>
        <p:spPr bwMode="auto">
          <a:xfrm rot="16200000" flipH="1">
            <a:off x="6441096" y="1066266"/>
            <a:ext cx="1034832" cy="3970724"/>
          </a:xfrm>
          <a:prstGeom prst="bentConnector4">
            <a:avLst>
              <a:gd name="adj1" fmla="val 268962"/>
              <a:gd name="adj2" fmla="val 105757"/>
            </a:avLst>
          </a:prstGeom>
          <a:noFill/>
          <a:ln w="19050" cap="flat" cmpd="sng" algn="ctr">
            <a:solidFill>
              <a:srgbClr val="0192F4"/>
            </a:solidFill>
            <a:prstDash val="solid"/>
            <a:round/>
            <a:headEnd type="none" w="lg" len="med"/>
            <a:tailEnd type="triangle" w="lg" len="med"/>
          </a:ln>
          <a:effectLst/>
        </p:spPr>
      </p:cxn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CC85E440-23A8-4D4A-9380-2963D5EF8F06}"/>
              </a:ext>
            </a:extLst>
          </p:cNvPr>
          <p:cNvSpPr txBox="1"/>
          <p:nvPr/>
        </p:nvSpPr>
        <p:spPr>
          <a:xfrm>
            <a:off x="1311727" y="3182077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Browser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="" xmlns:a16="http://schemas.microsoft.com/office/drawing/2014/main" id="{AF83CAEA-3A96-4859-9C66-F54087456E60}"/>
              </a:ext>
            </a:extLst>
          </p:cNvPr>
          <p:cNvSpPr txBox="1"/>
          <p:nvPr/>
        </p:nvSpPr>
        <p:spPr>
          <a:xfrm>
            <a:off x="3461686" y="3129699"/>
            <a:ext cx="1200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Marbles</a:t>
            </a:r>
          </a:p>
          <a:p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Node.jd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Application)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="" xmlns:a16="http://schemas.microsoft.com/office/drawing/2014/main" id="{37744E90-F3ED-41DD-AAF3-81841B67B76E}"/>
              </a:ext>
            </a:extLst>
          </p:cNvPr>
          <p:cNvSpPr txBox="1"/>
          <p:nvPr/>
        </p:nvSpPr>
        <p:spPr>
          <a:xfrm>
            <a:off x="2433555" y="2283317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761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WebSocket</a:t>
            </a:r>
            <a:endParaRPr lang="ko-KR" altLang="en-US" sz="1000" dirty="0">
              <a:solidFill>
                <a:srgbClr val="FF761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="" xmlns:a16="http://schemas.microsoft.com/office/drawing/2014/main" id="{094CC9DE-3EA9-4427-ACB1-CB3CD96E3164}"/>
              </a:ext>
            </a:extLst>
          </p:cNvPr>
          <p:cNvSpPr txBox="1"/>
          <p:nvPr/>
        </p:nvSpPr>
        <p:spPr>
          <a:xfrm>
            <a:off x="2601070" y="2559749"/>
            <a:ext cx="522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</a:t>
            </a:r>
          </a:p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actions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="" xmlns:a16="http://schemas.microsoft.com/office/drawing/2014/main" id="{397C0208-8B48-4634-B600-AF8FAD619498}"/>
              </a:ext>
            </a:extLst>
          </p:cNvPr>
          <p:cNvSpPr txBox="1"/>
          <p:nvPr/>
        </p:nvSpPr>
        <p:spPr>
          <a:xfrm>
            <a:off x="5047873" y="2537781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err="1">
                <a:solidFill>
                  <a:srgbClr val="0192F4"/>
                </a:solidFill>
              </a:rPr>
              <a:t>gRPC</a:t>
            </a:r>
            <a:endParaRPr lang="ko-KR" altLang="en-US" dirty="0">
              <a:solidFill>
                <a:srgbClr val="0192F4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="" xmlns:a16="http://schemas.microsoft.com/office/drawing/2014/main" id="{820C6F8E-9602-4308-BE43-53693096D7CA}"/>
              </a:ext>
            </a:extLst>
          </p:cNvPr>
          <p:cNvSpPr txBox="1"/>
          <p:nvPr/>
        </p:nvSpPr>
        <p:spPr>
          <a:xfrm>
            <a:off x="5023026" y="2733613"/>
            <a:ext cx="54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queries</a:t>
            </a:r>
          </a:p>
          <a:p>
            <a:r>
              <a:rPr lang="en-US" altLang="ko-KR" dirty="0"/>
              <a:t>&amp;</a:t>
            </a:r>
          </a:p>
          <a:p>
            <a:r>
              <a:rPr lang="en-US" altLang="ko-KR" dirty="0"/>
              <a:t>invokes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="" xmlns:a16="http://schemas.microsoft.com/office/drawing/2014/main" id="{FC9C7732-DC08-4224-8DD2-FB66649FF20E}"/>
              </a:ext>
            </a:extLst>
          </p:cNvPr>
          <p:cNvSpPr txBox="1"/>
          <p:nvPr/>
        </p:nvSpPr>
        <p:spPr>
          <a:xfrm>
            <a:off x="4617585" y="1277409"/>
            <a:ext cx="4443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solidFill>
                  <a:srgbClr val="FF7619"/>
                </a:solidFill>
              </a:rPr>
              <a:t>Http</a:t>
            </a:r>
            <a:endParaRPr lang="ko-KR" altLang="en-US" dirty="0">
              <a:solidFill>
                <a:srgbClr val="FF7619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="" xmlns:a16="http://schemas.microsoft.com/office/drawing/2014/main" id="{CD77BB77-51D9-41A6-830D-E3AEF694B016}"/>
              </a:ext>
            </a:extLst>
          </p:cNvPr>
          <p:cNvSpPr txBox="1"/>
          <p:nvPr/>
        </p:nvSpPr>
        <p:spPr>
          <a:xfrm>
            <a:off x="4470032" y="1473241"/>
            <a:ext cx="739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Enrollment</a:t>
            </a: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="" xmlns:a16="http://schemas.microsoft.com/office/drawing/2014/main" id="{65A97209-E35F-47FD-8E8D-B2973938A43E}"/>
              </a:ext>
            </a:extLst>
          </p:cNvPr>
          <p:cNvSpPr/>
          <p:nvPr/>
        </p:nvSpPr>
        <p:spPr bwMode="auto">
          <a:xfrm>
            <a:off x="864524" y="1837117"/>
            <a:ext cx="4025769" cy="1731927"/>
          </a:xfrm>
          <a:prstGeom prst="roundRect">
            <a:avLst>
              <a:gd name="adj" fmla="val 6155"/>
            </a:avLst>
          </a:prstGeom>
          <a:noFill/>
          <a:ln w="19050" cap="flat" cmpd="sng" algn="ctr">
            <a:solidFill>
              <a:srgbClr val="EC854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AD36C95B-20E8-4D9D-BE7D-2FE4D2488E02}"/>
              </a:ext>
            </a:extLst>
          </p:cNvPr>
          <p:cNvSpPr txBox="1"/>
          <p:nvPr/>
        </p:nvSpPr>
        <p:spPr>
          <a:xfrm>
            <a:off x="737721" y="1474728"/>
            <a:ext cx="41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="" xmlns:a16="http://schemas.microsoft.com/office/drawing/2014/main" id="{067262BB-A0D7-4DD6-AD79-F5770C64BB2D}"/>
              </a:ext>
            </a:extLst>
          </p:cNvPr>
          <p:cNvSpPr txBox="1"/>
          <p:nvPr/>
        </p:nvSpPr>
        <p:spPr>
          <a:xfrm>
            <a:off x="5503241" y="980844"/>
            <a:ext cx="41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pic>
        <p:nvPicPr>
          <p:cNvPr id="143" name="그림 142">
            <a:extLst>
              <a:ext uri="{FF2B5EF4-FFF2-40B4-BE49-F238E27FC236}">
                <a16:creationId xmlns="" xmlns:a16="http://schemas.microsoft.com/office/drawing/2014/main" id="{35E05C61-D760-46B6-BB50-2291C08748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738" y="905283"/>
            <a:ext cx="467400" cy="677392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="" xmlns:a16="http://schemas.microsoft.com/office/drawing/2014/main" id="{19EF3DA8-51C5-4F32-AB9C-D2087DC14218}"/>
              </a:ext>
            </a:extLst>
          </p:cNvPr>
          <p:cNvSpPr txBox="1"/>
          <p:nvPr/>
        </p:nvSpPr>
        <p:spPr>
          <a:xfrm>
            <a:off x="1357689" y="615062"/>
            <a:ext cx="639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Admin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="" xmlns:a16="http://schemas.microsoft.com/office/drawing/2014/main" id="{35BFB4AA-BABF-41AB-A2DC-8D91F753C786}"/>
              </a:ext>
            </a:extLst>
          </p:cNvPr>
          <p:cNvCxnSpPr>
            <a:stCxn id="143" idx="2"/>
            <a:endCxn id="64" idx="0"/>
          </p:cNvCxnSpPr>
          <p:nvPr/>
        </p:nvCxnSpPr>
        <p:spPr bwMode="auto">
          <a:xfrm>
            <a:off x="1680438" y="1582675"/>
            <a:ext cx="676" cy="389324"/>
          </a:xfrm>
          <a:prstGeom prst="straightConnector1">
            <a:avLst/>
          </a:prstGeom>
          <a:noFill/>
          <a:ln w="19050" cap="flat" cmpd="sng" algn="ctr">
            <a:solidFill>
              <a:srgbClr val="0192F4"/>
            </a:solidFill>
            <a:prstDash val="solid"/>
            <a:round/>
            <a:headEnd type="none" w="lg" len="med"/>
            <a:tailEnd type="triangle" w="lg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284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3BDC67C-B2AC-4859-9F2D-4A74D873AF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415" y="915268"/>
            <a:ext cx="5489170" cy="5027464"/>
          </a:xfrm>
          <a:prstGeom prst="rect">
            <a:avLst/>
          </a:prstGeom>
        </p:spPr>
      </p:pic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785123" y="2280525"/>
            <a:ext cx="8651636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90000"/>
              </a:spcBef>
              <a:defRPr/>
            </a:pPr>
            <a:r>
              <a:rPr lang="en-US" altLang="ko-KR" sz="1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WHAT ?</a:t>
            </a:r>
          </a:p>
        </p:txBody>
      </p:sp>
    </p:spTree>
    <p:extLst>
      <p:ext uri="{BB962C8B-B14F-4D97-AF65-F5344CB8AC3E}">
        <p14:creationId xmlns:p14="http://schemas.microsoft.com/office/powerpoint/2010/main" val="352791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A369C1C-0261-4439-9895-74EBC3F050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53" y="697756"/>
            <a:ext cx="9345294" cy="52297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3668715-6D40-4FE8-938A-0482931651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44" y="1329665"/>
            <a:ext cx="5056912" cy="50133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549" y="1659684"/>
            <a:ext cx="4379395" cy="248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1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E117DBF-48BC-4188-BE6D-C1628C78D5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6" y="814134"/>
            <a:ext cx="8708968" cy="5113354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27" y="387642"/>
            <a:ext cx="8215746" cy="5656224"/>
          </a:xfrm>
          <a:prstGeom prst="rect">
            <a:avLst/>
          </a:prstGeom>
          <a:effectLst>
            <a:outerShdw blurRad="12700" dist="254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497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9C9499C-DA81-4FC5-9E22-9A21BF168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945" y="2975956"/>
            <a:ext cx="2120536" cy="24375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892434C-68BF-4EF6-BB09-EB29FA5C1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521" y="2975956"/>
            <a:ext cx="2120536" cy="24375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58" name="Picture 10" descr="https://www.lovelandproducts.com/sites/default/files/products/logos/CONSENSUS%5Br%5D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803" y="1047405"/>
            <a:ext cx="5160763" cy="131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60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E89392A-EE8D-46E0-95F5-06045CF7B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43" y="814647"/>
            <a:ext cx="5361514" cy="5228706"/>
          </a:xfrm>
          <a:prstGeom prst="rect">
            <a:avLst/>
          </a:prstGeom>
        </p:spPr>
      </p:pic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24390" y="1185613"/>
            <a:ext cx="9857219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spcBef>
                <a:spcPct val="90000"/>
              </a:spcBef>
              <a:defRPr/>
            </a:pPr>
            <a:r>
              <a:rPr lang="en-US" altLang="ko-KR" sz="1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Application</a:t>
            </a:r>
            <a:endParaRPr lang="en-US" altLang="ko-KR" sz="120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989" y="3124605"/>
            <a:ext cx="2507362" cy="21566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6319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BC6F0381-62B7-4F39-B89B-7D96F2B04C43}"/>
              </a:ext>
            </a:extLst>
          </p:cNvPr>
          <p:cNvSpPr/>
          <p:nvPr/>
        </p:nvSpPr>
        <p:spPr bwMode="auto"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72608BC-6334-49BC-B08C-FF1188040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A1358CC4-0DC1-46DF-A34D-6F6E41091BEC}"/>
              </a:ext>
            </a:extLst>
          </p:cNvPr>
          <p:cNvSpPr/>
          <p:nvPr/>
        </p:nvSpPr>
        <p:spPr bwMode="auto">
          <a:xfrm>
            <a:off x="0" y="642937"/>
            <a:ext cx="9906000" cy="5572125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757784" y="1526940"/>
            <a:ext cx="8390437" cy="3804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90000"/>
              </a:spcBef>
              <a:defRPr/>
            </a:pPr>
            <a:r>
              <a:rPr lang="en-US" altLang="ko-K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Blockchain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은 </a:t>
            </a:r>
            <a:r>
              <a:rPr lang="en-US" altLang="ko-KR" sz="3600" b="1" dirty="0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SMART CONTRACT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를 통해</a:t>
            </a:r>
            <a:endParaRPr lang="en-US" altLang="ko-K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itchFamily="18" charset="0"/>
            </a:endParaRPr>
          </a:p>
          <a:p>
            <a:pPr>
              <a:spcBef>
                <a:spcPct val="90000"/>
              </a:spcBef>
              <a:defRPr/>
            </a:pPr>
            <a:r>
              <a:rPr lang="en-US" altLang="ko-K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Update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되고 </a:t>
            </a:r>
            <a:r>
              <a:rPr lang="en-US" altLang="ko-KR" sz="3600" b="1" dirty="0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CONSENSUS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라고 하는 공동</a:t>
            </a:r>
            <a:endParaRPr lang="en-US" altLang="ko-K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itchFamily="18" charset="0"/>
            </a:endParaRPr>
          </a:p>
          <a:p>
            <a:pPr>
              <a:spcBef>
                <a:spcPct val="90000"/>
              </a:spcBef>
              <a:defRPr/>
            </a:pP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프로세를 통해 지속적으로 동기화된</a:t>
            </a:r>
            <a:endParaRPr lang="en-US" altLang="ko-K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itchFamily="18" charset="0"/>
            </a:endParaRPr>
          </a:p>
          <a:p>
            <a:pPr>
              <a:spcBef>
                <a:spcPct val="90000"/>
              </a:spcBef>
              <a:defRPr/>
            </a:pP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공유 복제 </a:t>
            </a:r>
            <a:r>
              <a:rPr lang="en-US" altLang="ko-K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transaction system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이다</a:t>
            </a:r>
            <a:r>
              <a:rPr lang="en-US" altLang="ko-K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865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hyperledger fabr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600" y="2255866"/>
            <a:ext cx="6827821" cy="184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63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6A8B687-29CE-45C9-8C33-065466297B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2104"/>
            <a:ext cx="9906000" cy="2753792"/>
          </a:xfrm>
          <a:prstGeom prst="rect">
            <a:avLst/>
          </a:prstGeom>
        </p:spPr>
      </p:pic>
      <p:pic>
        <p:nvPicPr>
          <p:cNvPr id="184" name="Picture 4" descr="Image result for hyperledger fabric">
            <a:extLst>
              <a:ext uri="{FF2B5EF4-FFF2-40B4-BE49-F238E27FC236}">
                <a16:creationId xmlns="" xmlns:a16="http://schemas.microsoft.com/office/drawing/2014/main" id="{9E77979C-4D1A-4A01-830B-20ED8423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93" y="3025157"/>
            <a:ext cx="2954192" cy="80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64AE99F-0DB2-4FBD-84D3-5E28CD0C12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254" y="1680486"/>
            <a:ext cx="811492" cy="74323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="" xmlns:a16="http://schemas.microsoft.com/office/drawing/2014/main" id="{B151A532-D207-44BC-9B72-2AB5555540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559" y="3133725"/>
            <a:ext cx="15430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28227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FB0595876F10E4BAAD346F7927DC759" ma:contentTypeVersion="0" ma:contentTypeDescription="새 문서를 만듭니다." ma:contentTypeScope="" ma:versionID="716ab4ee6c08c2cd50f5f73daacd041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977779efbf35dd36592857dfd2d2fd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18D44D-20B0-49FA-8FE1-5952D41A45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AA2D15-6CCB-4C6D-90A0-1A9F419D8528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7D6AC96-2516-4367-84AA-7E6A77FFE1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11991</TotalTime>
  <Words>699</Words>
  <Application>Microsoft Office PowerPoint</Application>
  <PresentationFormat>A4 용지(210x297mm)</PresentationFormat>
  <Paragraphs>167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Source Sans Pro Regular</vt:lpstr>
      <vt:lpstr>굴림</vt:lpstr>
      <vt:lpstr>나눔바른고딕</vt:lpstr>
      <vt:lpstr>맑은 고딕</vt:lpstr>
      <vt:lpstr>Arial</vt:lpstr>
      <vt:lpstr>Times New Roman</vt:lpstr>
      <vt:lpstr>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유플러스아이티 회사소개서</dc:title>
  <dc:subject>회사소개</dc:subject>
  <dc:creator>(주)유플러스아이티</dc:creator>
  <cp:lastModifiedBy>e-nes</cp:lastModifiedBy>
  <cp:revision>913</cp:revision>
  <cp:lastPrinted>2018-10-29T02:36:33Z</cp:lastPrinted>
  <dcterms:created xsi:type="dcterms:W3CDTF">2011-06-03T05:09:18Z</dcterms:created>
  <dcterms:modified xsi:type="dcterms:W3CDTF">2018-10-29T03:33:47Z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게시자">
    <vt:lpwstr>비즈폼</vt:lpwstr>
  </property>
  <property fmtid="{D5CDD505-2E9C-101B-9397-08002B2CF9AE}" pid="3" name="ContentTypeId">
    <vt:lpwstr>0x010100EFB0595876F10E4BAAD346F7927DC759</vt:lpwstr>
  </property>
</Properties>
</file>